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302" r:id="rId2"/>
    <p:sldId id="272" r:id="rId3"/>
    <p:sldId id="277" r:id="rId4"/>
    <p:sldId id="308" r:id="rId5"/>
    <p:sldId id="278" r:id="rId6"/>
    <p:sldId id="280" r:id="rId7"/>
    <p:sldId id="289" r:id="rId8"/>
    <p:sldId id="290" r:id="rId9"/>
    <p:sldId id="291" r:id="rId10"/>
    <p:sldId id="295" r:id="rId11"/>
    <p:sldId id="296" r:id="rId12"/>
    <p:sldId id="321" r:id="rId13"/>
    <p:sldId id="315" r:id="rId14"/>
    <p:sldId id="312" r:id="rId15"/>
    <p:sldId id="304" r:id="rId16"/>
    <p:sldId id="305" r:id="rId17"/>
    <p:sldId id="306" r:id="rId18"/>
    <p:sldId id="299" r:id="rId19"/>
    <p:sldId id="317" r:id="rId20"/>
    <p:sldId id="318" r:id="rId21"/>
    <p:sldId id="319" r:id="rId22"/>
    <p:sldId id="303" r:id="rId23"/>
    <p:sldId id="320" r:id="rId24"/>
    <p:sldId id="311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D8034EE-088B-4EDD-BCC5-28CC8D7A5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3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541614-697F-4026-955D-AB69BDDE3169}" type="datetimeFigureOut">
              <a:rPr lang="en-US"/>
              <a:pPr>
                <a:defRPr/>
              </a:pPr>
              <a:t>9/13/2013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EECC228-C632-40D9-88E6-7AD0D1C70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93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E9013D-B542-4BAE-BCCD-6FE5693BF77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3D83F2-8F23-44BF-A6A0-7C0F57A00F3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B0A4C5-9491-4479-83BA-103D7C4F5EE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CF985CE-15D9-499F-BF74-00F11F45233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952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52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787C9-B6B3-47A8-8C8E-63B22FDD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63564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48783-60FA-460E-B9C9-A374299F5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77367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2F31-C059-4CDE-9DD9-88A1B8996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39725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D26D6-2C3F-44C6-B275-62BF1DB3F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48641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2118F-ADED-4B21-98F5-FCD59AA6F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99317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ED638-68A5-4C3E-91C0-3DC3FC25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83584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F0A13-51AD-40D2-B442-DC5C8A302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5961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75E99-1D29-41C5-B9E9-7525D89AB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53377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36982-942A-44FE-9DED-530A12A7B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2407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DE50F-AC25-4EB9-8A5F-F75804ED4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66978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658E7-4279-4795-942B-F2A619F2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4779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843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3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845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5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5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5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5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5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5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5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5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5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6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6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6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6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6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846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7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7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7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7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7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7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7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7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7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8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8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8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8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8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8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5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093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849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50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0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1850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B6CDCC8-4164-4C48-888F-76A13C55E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FUJITSU\AppData\Local\Temp\Instrumen%20Deskripsi%20Diri.doc" TargetMode="External"/><Relationship Id="rId2" Type="http://schemas.openxmlformats.org/officeDocument/2006/relationships/hyperlink" Target="file:///C:\Users\FUJITSU\AppData\Local\Temp\Instrumen%20Persepsional.doc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524000"/>
            <a:ext cx="82296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Albertus Medium"/>
              </a:rPr>
              <a:t>PENILAIAN PORTOFOLIO </a:t>
            </a:r>
            <a:br>
              <a:rPr lang="en-US" sz="3200" b="1" dirty="0" smtClean="0">
                <a:solidFill>
                  <a:srgbClr val="C00000"/>
                </a:solidFill>
                <a:latin typeface="Albertus Medium"/>
              </a:rPr>
            </a:br>
            <a:r>
              <a:rPr lang="en-US" sz="3200" b="1" dirty="0" smtClean="0">
                <a:solidFill>
                  <a:srgbClr val="C00000"/>
                </a:solidFill>
                <a:latin typeface="Albertus Medium"/>
              </a:rPr>
              <a:t>SERTIFIKASI PENDIDIK UNTUK DOSEN</a:t>
            </a:r>
            <a:r>
              <a:rPr lang="en-US" sz="3600" b="1" dirty="0" smtClean="0">
                <a:latin typeface="Albertus Medium"/>
              </a:rPr>
              <a:t/>
            </a:r>
            <a:br>
              <a:rPr lang="en-US" sz="3600" b="1" dirty="0" smtClean="0">
                <a:latin typeface="Albertus Medium"/>
              </a:rPr>
            </a:br>
            <a:r>
              <a:rPr lang="en-US" sz="2800" dirty="0" smtClean="0">
                <a:latin typeface="Albertus Medium"/>
              </a:rPr>
              <a:t>(</a:t>
            </a:r>
            <a:r>
              <a:rPr lang="en-US" sz="2800" dirty="0" err="1">
                <a:latin typeface="Albertus Medium"/>
              </a:rPr>
              <a:t>B</a:t>
            </a:r>
            <a:r>
              <a:rPr lang="en-US" sz="2800" dirty="0" err="1" smtClean="0">
                <a:latin typeface="Albertus Medium"/>
              </a:rPr>
              <a:t>uku</a:t>
            </a:r>
            <a:r>
              <a:rPr lang="en-US" sz="2800" dirty="0" smtClean="0">
                <a:latin typeface="Albertus Medium"/>
              </a:rPr>
              <a:t> 2)</a:t>
            </a:r>
            <a:r>
              <a:rPr lang="en-US" sz="3600" dirty="0" smtClean="0">
                <a:latin typeface="Albertus Medium"/>
              </a:rPr>
              <a:t> </a:t>
            </a:r>
          </a:p>
        </p:txBody>
      </p:sp>
      <p:pic>
        <p:nvPicPr>
          <p:cNvPr id="5123" name="Picture 2" descr="Logo P&amp;K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8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2C9AB-F50B-4551-9AC8-284CE2C0D4F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4800600"/>
            <a:ext cx="73914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b-NO" sz="2000" dirty="0" smtClean="0"/>
              <a:t>TIM SERTIFIKASI DOSEN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000" dirty="0" smtClean="0"/>
              <a:t>DIREKTORAT JENDERAL PENDIDIKAN TINGGI KEMENTERIAN PENDIDIKAN DAN KEBUDAYAAN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000" dirty="0" smtClean="0"/>
              <a:t>2013</a:t>
            </a:r>
            <a:endParaRPr lang="en-US" sz="20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56E85-3587-4359-9130-02C914CB1A6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1" name="Rectangle 2" descr="Bouquet"/>
          <p:cNvSpPr>
            <a:spLocks noChangeArrowheads="1"/>
          </p:cNvSpPr>
          <p:nvPr/>
        </p:nvSpPr>
        <p:spPr bwMode="auto">
          <a:xfrm>
            <a:off x="0" y="-82550"/>
            <a:ext cx="9153525" cy="15271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292" name="Picture 3" descr="Logo P&amp;K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0" y="76200"/>
            <a:ext cx="13731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593725" y="192088"/>
            <a:ext cx="6573838" cy="94615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_tradnl" altLang="zh-TW" sz="2800" b="1">
                <a:solidFill>
                  <a:schemeClr val="bg2"/>
                </a:solidFill>
                <a:latin typeface="Albertus Medium" pitchFamily="34" charset="0"/>
                <a:ea typeface="PMingLiU" charset="-120"/>
              </a:rPr>
              <a:t>Skoring untuk Penilaian Kompetensi (Persepsional)</a:t>
            </a:r>
            <a:endParaRPr lang="en-US" altLang="zh-TW" sz="2800" b="1">
              <a:solidFill>
                <a:schemeClr val="bg2"/>
              </a:solidFill>
              <a:latin typeface="Albertus Medium" pitchFamily="34" charset="0"/>
              <a:ea typeface="PMingLiU" charset="-120"/>
            </a:endParaRPr>
          </a:p>
        </p:txBody>
      </p:sp>
      <p:graphicFrame>
        <p:nvGraphicFramePr>
          <p:cNvPr id="35909" name="Group 6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243573"/>
              </p:ext>
            </p:extLst>
          </p:nvPr>
        </p:nvGraphicFramePr>
        <p:xfrm>
          <a:off x="593725" y="2152650"/>
          <a:ext cx="8101013" cy="3873504"/>
        </p:xfrm>
        <a:graphic>
          <a:graphicData uri="http://schemas.openxmlformats.org/drawingml/2006/table">
            <a:tbl>
              <a:tblPr/>
              <a:tblGrid>
                <a:gridCol w="3825875"/>
                <a:gridCol w="1679575"/>
                <a:gridCol w="2595563"/>
              </a:tblGrid>
              <a:tr h="822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KOMPETENSI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 JUMLAH BUTIR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RENTANG SKOR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58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PEDAGOGIK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9 -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63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PROFESIONAL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8 -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56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KEPRIBADIAN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6 -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42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SOSIAL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5 -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35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TOTAL = (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NPS)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28 -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196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2324" name="Text Box 70"/>
          <p:cNvSpPr txBox="1">
            <a:spLocks noChangeArrowheads="1"/>
          </p:cNvSpPr>
          <p:nvPr/>
        </p:nvSpPr>
        <p:spPr bwMode="auto">
          <a:xfrm>
            <a:off x="5702300" y="1422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5F3EB-A294-427C-9B8E-79600D02FFE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5" name="Rectangle 2" descr="White marble"/>
          <p:cNvSpPr>
            <a:spLocks noChangeArrowheads="1"/>
          </p:cNvSpPr>
          <p:nvPr/>
        </p:nvSpPr>
        <p:spPr bwMode="auto">
          <a:xfrm>
            <a:off x="0" y="-82550"/>
            <a:ext cx="9153525" cy="15271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16" name="Picture 3" descr="Logo P&amp;K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0" y="76200"/>
            <a:ext cx="13731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449263" y="374650"/>
            <a:ext cx="5557837" cy="107791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_tradnl" altLang="zh-TW" sz="3200" b="1">
                <a:solidFill>
                  <a:schemeClr val="bg2"/>
                </a:solidFill>
                <a:latin typeface="Albertus Medium" pitchFamily="34" charset="0"/>
                <a:ea typeface="PMingLiU" charset="-120"/>
              </a:rPr>
              <a:t>Kategorisasi </a:t>
            </a:r>
          </a:p>
          <a:p>
            <a:pPr>
              <a:buFont typeface="Wingdings" pitchFamily="2" charset="2"/>
              <a:buNone/>
            </a:pPr>
            <a:r>
              <a:rPr lang="es-ES_tradnl" altLang="zh-TW" sz="3200" b="1">
                <a:solidFill>
                  <a:schemeClr val="bg2"/>
                </a:solidFill>
                <a:latin typeface="Albertus Medium" pitchFamily="34" charset="0"/>
                <a:ea typeface="PMingLiU" charset="-120"/>
              </a:rPr>
              <a:t>Nilai Persepsional </a:t>
            </a:r>
            <a:endParaRPr lang="en-US" altLang="zh-TW" sz="3200" b="1">
              <a:solidFill>
                <a:schemeClr val="bg2"/>
              </a:solidFill>
              <a:latin typeface="Albertus Medium" pitchFamily="34" charset="0"/>
              <a:ea typeface="PMingLiU" charset="-120"/>
            </a:endParaRPr>
          </a:p>
        </p:txBody>
      </p:sp>
      <p:graphicFrame>
        <p:nvGraphicFramePr>
          <p:cNvPr id="38953" name="Group 41"/>
          <p:cNvGraphicFramePr>
            <a:graphicFrameLocks noGrp="1"/>
          </p:cNvGraphicFramePr>
          <p:nvPr>
            <p:ph sz="half" idx="2"/>
          </p:nvPr>
        </p:nvGraphicFramePr>
        <p:xfrm>
          <a:off x="609600" y="2286000"/>
          <a:ext cx="7993063" cy="3068639"/>
        </p:xfrm>
        <a:graphic>
          <a:graphicData uri="http://schemas.openxmlformats.org/drawingml/2006/table">
            <a:tbl>
              <a:tblPr/>
              <a:tblGrid>
                <a:gridCol w="3386138"/>
                <a:gridCol w="2597150"/>
                <a:gridCol w="2009775"/>
              </a:tblGrid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PEROLEHAN NILAI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 KATEGORI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KODE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&gt; 70%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Tinggi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50% - 70%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Sedang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&lt; 50%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Rendah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36982-942A-44FE-9DED-530A12A7B49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043853"/>
              </p:ext>
            </p:extLst>
          </p:nvPr>
        </p:nvGraphicFramePr>
        <p:xfrm>
          <a:off x="0" y="228600"/>
          <a:ext cx="9144000" cy="5848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8" name="Presentation" r:id="rId3" imgW="4570654" imgH="3427562" progId="PowerPoint.Show.12">
                  <p:embed/>
                </p:oleObj>
              </mc:Choice>
              <mc:Fallback>
                <p:oleObj name="Presentation" r:id="rId3" imgW="4570654" imgH="3427562" progId="PowerPoint.Show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9144000" cy="5848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806426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254507"/>
              </p:ext>
            </p:extLst>
          </p:nvPr>
        </p:nvGraphicFramePr>
        <p:xfrm>
          <a:off x="1371600" y="381000"/>
          <a:ext cx="7083390" cy="6086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685800"/>
                <a:gridCol w="2209800"/>
                <a:gridCol w="858939"/>
                <a:gridCol w="505097"/>
                <a:gridCol w="505097"/>
                <a:gridCol w="505097"/>
                <a:gridCol w="441960"/>
              </a:tblGrid>
              <a:tr h="23508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UNSUR PENILAIAN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BOBOT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UNSUR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SUB UNSUR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BOBOT SUB UNSUR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ASESOR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ASESOR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SKOR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BxS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SKOR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BxS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</a:tr>
              <a:tr h="117542">
                <a:tc rowSpan="5"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SzPts val="1100"/>
                        <a:buFont typeface="+mj-lt"/>
                        <a:buAutoNum type="alphaUcPeriod"/>
                      </a:pPr>
                      <a:r>
                        <a:rPr lang="en-US" sz="1100" dirty="0" err="1" smtClean="0">
                          <a:solidFill>
                            <a:srgbClr val="002060"/>
                          </a:solidFill>
                          <a:effectLst/>
                        </a:rPr>
                        <a:t>Pengembangan</a:t>
                      </a:r>
                      <a:r>
                        <a:rPr lang="en-US" sz="11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Kualitas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Pembelajaran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501" marR="44501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1. Usaha </a:t>
                      </a:r>
                      <a:r>
                        <a:rPr lang="en-US" sz="1100" dirty="0" err="1">
                          <a:effectLst/>
                        </a:rPr>
                        <a:t>Kreatif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2. </a:t>
                      </a:r>
                      <a:r>
                        <a:rPr lang="en-US" sz="1100" dirty="0" err="1" smtClean="0">
                          <a:effectLst/>
                        </a:rPr>
                        <a:t>Dampak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Perubahan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3. </a:t>
                      </a:r>
                      <a:r>
                        <a:rPr lang="en-US" sz="1100" dirty="0" err="1" smtClean="0">
                          <a:effectLst/>
                        </a:rPr>
                        <a:t>Kedisiplinan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4. </a:t>
                      </a:r>
                      <a:r>
                        <a:rPr lang="en-US" sz="1100" dirty="0" err="1" smtClean="0">
                          <a:effectLst/>
                        </a:rPr>
                        <a:t>Keteladanan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3047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5. </a:t>
                      </a:r>
                      <a:r>
                        <a:rPr lang="en-US" sz="1100" dirty="0" err="1" smtClean="0">
                          <a:effectLst/>
                        </a:rPr>
                        <a:t>Keterbukaan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Terhadap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Kritik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rowSpan="5"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en-US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sz="11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1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Keilmuan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Keahlian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501" marR="44501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6. </a:t>
                      </a:r>
                      <a:r>
                        <a:rPr lang="en-US" sz="1100" dirty="0" err="1" smtClean="0">
                          <a:effectLst/>
                        </a:rPr>
                        <a:t>Publikasi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Karya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Ilmiah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7. </a:t>
                      </a:r>
                      <a:r>
                        <a:rPr lang="en-US" sz="1100" dirty="0" err="1" smtClean="0">
                          <a:effectLst/>
                        </a:rPr>
                        <a:t>Makna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dan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Kegunaan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8. Usaha </a:t>
                      </a:r>
                      <a:r>
                        <a:rPr lang="en-US" sz="1100" dirty="0" err="1">
                          <a:effectLst/>
                        </a:rPr>
                        <a:t>Inovatif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9. </a:t>
                      </a:r>
                      <a:r>
                        <a:rPr lang="en-US" sz="1100" dirty="0" err="1" smtClean="0">
                          <a:effectLst/>
                        </a:rPr>
                        <a:t>Konsistensi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10. Target </a:t>
                      </a:r>
                      <a:r>
                        <a:rPr lang="en-US" sz="1100" dirty="0" err="1">
                          <a:effectLst/>
                        </a:rPr>
                        <a:t>Kerja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rowSpan="5"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rgbClr val="002060"/>
                          </a:solidFill>
                          <a:effectLst/>
                        </a:rPr>
                        <a:t>C  </a:t>
                      </a:r>
                      <a:r>
                        <a:rPr lang="en-US" sz="1100" dirty="0" err="1" smtClean="0">
                          <a:solidFill>
                            <a:srgbClr val="002060"/>
                          </a:solidFill>
                          <a:effectLst/>
                        </a:rPr>
                        <a:t>Pengabdian</a:t>
                      </a:r>
                      <a:r>
                        <a:rPr lang="en-US" sz="11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Kepada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Masyarakat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501" marR="44501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11. </a:t>
                      </a:r>
                      <a:r>
                        <a:rPr lang="en-US" sz="1100" dirty="0" err="1" smtClean="0">
                          <a:effectLst/>
                        </a:rPr>
                        <a:t>Kegiatan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PKM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12. </a:t>
                      </a:r>
                      <a:r>
                        <a:rPr lang="en-US" sz="1100" dirty="0" err="1" smtClean="0">
                          <a:effectLst/>
                        </a:rPr>
                        <a:t>Dampak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Perubahan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13. </a:t>
                      </a:r>
                      <a:r>
                        <a:rPr lang="en-US" sz="1100" dirty="0" err="1" smtClean="0">
                          <a:effectLst/>
                        </a:rPr>
                        <a:t>Dukungan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Masyarakat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14. </a:t>
                      </a:r>
                      <a:r>
                        <a:rPr lang="en-US" sz="1100" dirty="0" err="1" smtClean="0">
                          <a:effectLst/>
                        </a:rPr>
                        <a:t>Kemampuan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Berkomunikasi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15. </a:t>
                      </a:r>
                      <a:r>
                        <a:rPr lang="en-US" sz="1100" dirty="0" err="1" smtClean="0">
                          <a:effectLst/>
                        </a:rPr>
                        <a:t>Kemampuan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Kerjasama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406277">
                <a:tc rowSpan="5"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rgbClr val="002060"/>
                          </a:solidFill>
                          <a:effectLst/>
                        </a:rPr>
                        <a:t>D. </a:t>
                      </a:r>
                      <a:r>
                        <a:rPr lang="en-US" sz="1100" dirty="0" err="1" smtClean="0">
                          <a:solidFill>
                            <a:srgbClr val="002060"/>
                          </a:solidFill>
                          <a:effectLst/>
                        </a:rPr>
                        <a:t>Manajemen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/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Pengelolaan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Institusi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501" marR="44501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marL="273050" lvl="0" indent="-27305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16.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Implementasi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Kegiatan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dari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 </a:t>
                      </a:r>
                      <a:r>
                        <a:rPr lang="en-US" sz="1100" dirty="0" err="1" smtClean="0">
                          <a:effectLst/>
                        </a:rPr>
                        <a:t>usulan</a:t>
                      </a:r>
                      <a:r>
                        <a:rPr lang="en-US" sz="1100" dirty="0" smtClean="0">
                          <a:effectLst/>
                        </a:rPr>
                        <a:t>/</a:t>
                      </a:r>
                      <a:r>
                        <a:rPr lang="en-US" sz="1100" dirty="0" err="1" smtClean="0">
                          <a:effectLst/>
                        </a:rPr>
                        <a:t>pemikiran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17. </a:t>
                      </a:r>
                      <a:r>
                        <a:rPr lang="en-US" sz="1100" dirty="0" err="1" smtClean="0">
                          <a:effectLst/>
                        </a:rPr>
                        <a:t>Dukungan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institusi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18. </a:t>
                      </a:r>
                      <a:r>
                        <a:rPr lang="en-US" sz="1100" dirty="0" err="1" smtClean="0">
                          <a:effectLst/>
                        </a:rPr>
                        <a:t>Kendali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Diri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03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19. </a:t>
                      </a:r>
                      <a:r>
                        <a:rPr lang="en-US" sz="1100" dirty="0" err="1" smtClean="0">
                          <a:effectLst/>
                        </a:rPr>
                        <a:t>Tanggung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Jawab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20. </a:t>
                      </a:r>
                      <a:r>
                        <a:rPr lang="en-US" sz="1100" dirty="0" err="1" smtClean="0">
                          <a:effectLst/>
                        </a:rPr>
                        <a:t>Keteguhan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pada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Prinsip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329541">
                <a:tc rowSpan="4"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en-US" sz="1100" dirty="0" smtClean="0">
                          <a:solidFill>
                            <a:srgbClr val="002060"/>
                          </a:solidFill>
                          <a:effectLst/>
                        </a:rPr>
                        <a:t>E. </a:t>
                      </a:r>
                      <a:r>
                        <a:rPr lang="en-US" sz="1100" dirty="0" err="1" smtClean="0">
                          <a:solidFill>
                            <a:srgbClr val="002060"/>
                          </a:solidFill>
                          <a:effectLst/>
                        </a:rPr>
                        <a:t>Peningkatan</a:t>
                      </a:r>
                      <a:r>
                        <a:rPr lang="en-US" sz="11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Kualitas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Kegiatan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Kemahasiswaan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501" marR="44501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marL="273050" lvl="0" indent="-27305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21. </a:t>
                      </a:r>
                      <a:r>
                        <a:rPr lang="en-US" sz="1100" dirty="0" err="1" smtClean="0">
                          <a:effectLst/>
                        </a:rPr>
                        <a:t>Peran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pada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Kegiatan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mahasiswa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22. </a:t>
                      </a:r>
                      <a:r>
                        <a:rPr lang="en-US" sz="1100" dirty="0" err="1" smtClean="0">
                          <a:effectLst/>
                        </a:rPr>
                        <a:t>Implementasi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Peran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3047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23. </a:t>
                      </a:r>
                      <a:r>
                        <a:rPr lang="en-US" sz="1100" dirty="0" err="1" smtClean="0">
                          <a:effectLst/>
                        </a:rPr>
                        <a:t>Interaksi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dengan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Mahasiswa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03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 smtClean="0">
                          <a:effectLst/>
                        </a:rPr>
                        <a:t>24 </a:t>
                      </a:r>
                      <a:r>
                        <a:rPr lang="en-US" sz="1100" dirty="0" err="1" smtClean="0">
                          <a:effectLst/>
                        </a:rPr>
                        <a:t>Manfaat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Kegiatan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5195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Nilai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Asesor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8D26D6-2C3F-44C6-B275-62BF1DB3FB4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5629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PERHATIAN PENTING!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 smtClean="0"/>
              <a:t>Isian</a:t>
            </a:r>
            <a:r>
              <a:rPr lang="en-US" sz="2400" dirty="0" smtClean="0"/>
              <a:t> (</a:t>
            </a:r>
            <a:r>
              <a:rPr lang="en-US" sz="2400" dirty="0" err="1" smtClean="0"/>
              <a:t>esai</a:t>
            </a:r>
            <a:r>
              <a:rPr lang="en-US" sz="2400" dirty="0" smtClean="0"/>
              <a:t>) DD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butir</a:t>
            </a:r>
            <a:r>
              <a:rPr lang="en-US" sz="2400" dirty="0" smtClean="0"/>
              <a:t> minimal 150 kata.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esai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150 kata,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peringatan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,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divalidasi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 smtClean="0"/>
              <a:t>Esai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150 kata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skor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2 (</a:t>
            </a:r>
            <a:r>
              <a:rPr lang="en-US" sz="2400" dirty="0" err="1" smtClean="0"/>
              <a:t>dua</a:t>
            </a:r>
            <a:r>
              <a:rPr lang="en-US" sz="2400" dirty="0" smtClean="0"/>
              <a:t>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K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mati</a:t>
            </a:r>
            <a:r>
              <a:rPr lang="en-US" sz="2400" dirty="0" smtClean="0"/>
              <a:t>,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lulus. </a:t>
            </a:r>
          </a:p>
          <a:p>
            <a:pPr marL="857250" lvl="1" indent="-457200"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mati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(1) </a:t>
            </a:r>
            <a:r>
              <a:rPr lang="en-US" sz="2000" dirty="0" err="1" smtClean="0"/>
              <a:t>butir</a:t>
            </a:r>
            <a:r>
              <a:rPr lang="en-US" sz="2000" dirty="0" smtClean="0"/>
              <a:t> DD </a:t>
            </a:r>
            <a:r>
              <a:rPr lang="en-US" sz="2000" dirty="0" err="1" smtClean="0"/>
              <a:t>kosong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(2)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kemiripan</a:t>
            </a:r>
            <a:r>
              <a:rPr lang="en-US" sz="2000" dirty="0" smtClean="0"/>
              <a:t> DD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memperingatkan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butir</a:t>
            </a:r>
            <a:r>
              <a:rPr lang="en-US" sz="2400" dirty="0" smtClean="0"/>
              <a:t> 3 </a:t>
            </a:r>
            <a:r>
              <a:rPr lang="en-US" sz="2400" dirty="0" err="1" smtClean="0"/>
              <a:t>dan</a:t>
            </a:r>
            <a:r>
              <a:rPr lang="en-US" sz="2400" dirty="0" smtClean="0"/>
              <a:t> 4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0B2C5-75A3-4144-ABB3-496EFC8C6E1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66C59-29AB-4267-BD62-3C22FB2A2E9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7411" name="Rectangle 2" descr="Newsprint"/>
          <p:cNvSpPr>
            <a:spLocks noChangeArrowheads="1"/>
          </p:cNvSpPr>
          <p:nvPr/>
        </p:nvSpPr>
        <p:spPr bwMode="auto">
          <a:xfrm>
            <a:off x="0" y="-82550"/>
            <a:ext cx="9153525" cy="15271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12" name="Picture 3" descr="Logo P&amp;K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3731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593725" y="192088"/>
            <a:ext cx="6269038" cy="95408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s-ES_tradnl" altLang="zh-TW" sz="2800" b="1" dirty="0">
                <a:solidFill>
                  <a:srgbClr val="0070C0"/>
                </a:solidFill>
                <a:latin typeface="Albertus Medium" pitchFamily="34" charset="0"/>
                <a:ea typeface="PMingLiU" charset="-120"/>
              </a:rPr>
              <a:t>SKORING UNTUK PENILAIAN DESKRIPSI DIRI</a:t>
            </a:r>
            <a:endParaRPr lang="en-US" altLang="zh-TW" sz="2800" b="1" dirty="0">
              <a:solidFill>
                <a:srgbClr val="0070C0"/>
              </a:solidFill>
              <a:latin typeface="Albertus Medium" pitchFamily="34" charset="0"/>
              <a:ea typeface="PMingLiU" charset="-120"/>
            </a:endParaRPr>
          </a:p>
        </p:txBody>
      </p:sp>
      <p:graphicFrame>
        <p:nvGraphicFramePr>
          <p:cNvPr id="36932" name="Group 6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3413622"/>
              </p:ext>
            </p:extLst>
          </p:nvPr>
        </p:nvGraphicFramePr>
        <p:xfrm>
          <a:off x="574675" y="1752600"/>
          <a:ext cx="7993063" cy="3589338"/>
        </p:xfrm>
        <a:graphic>
          <a:graphicData uri="http://schemas.openxmlformats.org/drawingml/2006/table">
            <a:tbl>
              <a:tblPr/>
              <a:tblGrid>
                <a:gridCol w="3773488"/>
                <a:gridCol w="1658937"/>
                <a:gridCol w="2560638"/>
              </a:tblGrid>
              <a:tr h="871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KOMPETENSI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 JML BUTIR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RENTANG SKOR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271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PEDAGOGIK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PROFESIONAL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KEPRIBADIAN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SOSIAL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24 -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148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79CC6-8FAE-4566-8A94-453143D462E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435" name="Rectangle 2" descr="White marble"/>
          <p:cNvSpPr>
            <a:spLocks noChangeArrowheads="1"/>
          </p:cNvSpPr>
          <p:nvPr/>
        </p:nvSpPr>
        <p:spPr bwMode="auto">
          <a:xfrm>
            <a:off x="0" y="-82550"/>
            <a:ext cx="9153525" cy="15271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36" name="Picture 3" descr="Logo P&amp;K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0" y="76200"/>
            <a:ext cx="13731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449263" y="374650"/>
            <a:ext cx="6865937" cy="5238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_tradnl" altLang="zh-TW" sz="2800" b="1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KATEGORISASI NILAI DESKRIPSI DIRI</a:t>
            </a:r>
            <a:endParaRPr lang="en-US" altLang="zh-TW" sz="2800" b="1">
              <a:solidFill>
                <a:schemeClr val="bg1"/>
              </a:solidFill>
              <a:latin typeface="Albertus Medium" pitchFamily="34" charset="0"/>
              <a:ea typeface="PMingLiU" charset="-120"/>
            </a:endParaRPr>
          </a:p>
        </p:txBody>
      </p:sp>
      <p:graphicFrame>
        <p:nvGraphicFramePr>
          <p:cNvPr id="38953" name="Group 41"/>
          <p:cNvGraphicFramePr>
            <a:graphicFrameLocks noGrp="1"/>
          </p:cNvGraphicFramePr>
          <p:nvPr>
            <p:ph sz="half" idx="2"/>
          </p:nvPr>
        </p:nvGraphicFramePr>
        <p:xfrm>
          <a:off x="609600" y="2133600"/>
          <a:ext cx="7993063" cy="3068639"/>
        </p:xfrm>
        <a:graphic>
          <a:graphicData uri="http://schemas.openxmlformats.org/drawingml/2006/table">
            <a:tbl>
              <a:tblPr/>
              <a:tblGrid>
                <a:gridCol w="3386138"/>
                <a:gridCol w="2597150"/>
                <a:gridCol w="2009775"/>
              </a:tblGrid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PEROLEHAN NILAI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KATEGORI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KODE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&gt; 70%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Tinggi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50% - 70%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Sedang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&lt; 50%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Rendah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082E8-20F0-4DE8-ADB9-0F196B6B189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9459" name="Rectangle 2" descr="White marble"/>
          <p:cNvSpPr>
            <a:spLocks noChangeArrowheads="1"/>
          </p:cNvSpPr>
          <p:nvPr/>
        </p:nvSpPr>
        <p:spPr bwMode="auto">
          <a:xfrm>
            <a:off x="0" y="-82550"/>
            <a:ext cx="9153525" cy="625951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74675" y="381000"/>
            <a:ext cx="6269038" cy="584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_tradnl" altLang="zh-TW" sz="3200" b="1">
                <a:solidFill>
                  <a:schemeClr val="bg2"/>
                </a:solidFill>
                <a:latin typeface="Albertus Medium" pitchFamily="34" charset="0"/>
                <a:ea typeface="PMingLiU" charset="-120"/>
              </a:rPr>
              <a:t>Penilaian Konsistensi</a:t>
            </a:r>
            <a:endParaRPr lang="en-US" altLang="zh-TW" sz="3200" b="1">
              <a:solidFill>
                <a:schemeClr val="bg2"/>
              </a:solidFill>
              <a:latin typeface="Albertus Medium" pitchFamily="34" charset="0"/>
              <a:ea typeface="PMingLiU" charset="-120"/>
            </a:endParaRPr>
          </a:p>
        </p:txBody>
      </p:sp>
      <p:graphicFrame>
        <p:nvGraphicFramePr>
          <p:cNvPr id="40169" name="Group 233"/>
          <p:cNvGraphicFramePr>
            <a:graphicFrameLocks noGrp="1"/>
          </p:cNvGraphicFramePr>
          <p:nvPr>
            <p:ph sz="half" idx="2"/>
          </p:nvPr>
        </p:nvGraphicFramePr>
        <p:xfrm>
          <a:off x="685800" y="1443038"/>
          <a:ext cx="7848599" cy="4037012"/>
        </p:xfrm>
        <a:graphic>
          <a:graphicData uri="http://schemas.openxmlformats.org/drawingml/2006/table">
            <a:tbl>
              <a:tblPr/>
              <a:tblGrid>
                <a:gridCol w="2496270"/>
                <a:gridCol w="2676165"/>
                <a:gridCol w="2676164"/>
              </a:tblGrid>
              <a:tr h="61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PERSEPSI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06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DESKRIPSI DIRI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06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KONSISTENSI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8062B"/>
                    </a:solidFill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62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503" name="Picture 3" descr="Logo P&amp;K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3731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6836D-98F7-4566-9393-99E20F81A9C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0483" name="Rectangle 2" descr="Bouquet"/>
          <p:cNvSpPr>
            <a:spLocks noChangeArrowheads="1"/>
          </p:cNvSpPr>
          <p:nvPr/>
        </p:nvSpPr>
        <p:spPr bwMode="auto">
          <a:xfrm>
            <a:off x="0" y="-82550"/>
            <a:ext cx="9153525" cy="15271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4" name="Picture 3" descr="Logo P&amp;K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0" y="76200"/>
            <a:ext cx="13731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593725" y="192088"/>
            <a:ext cx="6269038" cy="946150"/>
          </a:xfrm>
          <a:prstGeom prst="rect">
            <a:avLst/>
          </a:prstGeom>
          <a:solidFill>
            <a:srgbClr val="ACF8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_tradnl" altLang="zh-TW" sz="2800" b="1" dirty="0" err="1">
                <a:latin typeface="Albertus Medium" pitchFamily="34" charset="0"/>
                <a:ea typeface="PMingLiU" charset="-120"/>
              </a:rPr>
              <a:t>Skoring</a:t>
            </a:r>
            <a:r>
              <a:rPr lang="es-ES_tradnl" altLang="zh-TW" sz="2800" b="1" dirty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>
                <a:latin typeface="Albertus Medium" pitchFamily="34" charset="0"/>
                <a:ea typeface="PMingLiU" charset="-120"/>
              </a:rPr>
              <a:t>untuk</a:t>
            </a:r>
            <a:r>
              <a:rPr lang="es-ES_tradnl" altLang="zh-TW" sz="2800" b="1" dirty="0">
                <a:latin typeface="Albertus Medium" pitchFamily="34" charset="0"/>
                <a:ea typeface="PMingLiU" charset="-12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s-ES_tradnl" altLang="zh-TW" sz="2800" b="1" dirty="0" err="1">
                <a:latin typeface="Albertus Medium" pitchFamily="34" charset="0"/>
                <a:ea typeface="PMingLiU" charset="-120"/>
              </a:rPr>
              <a:t>Penilaian</a:t>
            </a:r>
            <a:r>
              <a:rPr lang="es-ES_tradnl" altLang="zh-TW" sz="2800" b="1" dirty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smtClean="0">
                <a:latin typeface="Albertus Medium" pitchFamily="34" charset="0"/>
                <a:ea typeface="PMingLiU" charset="-120"/>
              </a:rPr>
              <a:t>NAP</a:t>
            </a:r>
            <a:endParaRPr lang="en-US" altLang="zh-TW" sz="2800" b="1" dirty="0">
              <a:latin typeface="Albertus Medium" pitchFamily="34" charset="0"/>
              <a:ea typeface="PMingLiU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273255"/>
              </p:ext>
            </p:extLst>
          </p:nvPr>
        </p:nvGraphicFramePr>
        <p:xfrm>
          <a:off x="1752600" y="2057401"/>
          <a:ext cx="5943601" cy="37337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14400"/>
                <a:gridCol w="1752600"/>
                <a:gridCol w="2242932"/>
                <a:gridCol w="1033669"/>
              </a:tblGrid>
              <a:tr h="677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No. Urut</a:t>
                      </a:r>
                      <a:endParaRPr lang="en-US" sz="20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Jabatan Akademik </a:t>
                      </a:r>
                      <a:endParaRPr lang="en-US" sz="20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ndara"/>
                          <a:ea typeface="PMingLiU"/>
                          <a:cs typeface="Tahoma"/>
                        </a:rPr>
                        <a:t>Pendidikan Tertinggi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andara"/>
                          <a:ea typeface="PMingLiU"/>
                          <a:cs typeface="Tahoma"/>
                        </a:rPr>
                        <a:t>Skor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4798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andara"/>
                          <a:ea typeface="PMingLiU"/>
                          <a:cs typeface="Tahoma"/>
                        </a:rPr>
                        <a:t>1.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Asisten Ahli</a:t>
                      </a:r>
                      <a:endParaRPr lang="en-US" sz="20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ndara"/>
                          <a:ea typeface="PMingLiU"/>
                          <a:cs typeface="Tahoma"/>
                        </a:rPr>
                        <a:t>Lulusan</a:t>
                      </a:r>
                      <a:r>
                        <a:rPr lang="en-US" sz="20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 S-1*</a:t>
                      </a:r>
                      <a:endParaRPr lang="en-US" sz="20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ndara"/>
                          <a:ea typeface="PMingLiU"/>
                          <a:cs typeface="Tahoma"/>
                        </a:rPr>
                        <a:t>3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ndara"/>
                          <a:ea typeface="PMingLiU"/>
                          <a:cs typeface="Tahoma"/>
                        </a:rPr>
                        <a:t>Lulusan</a:t>
                      </a:r>
                      <a:r>
                        <a:rPr lang="en-US" sz="20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 S-2</a:t>
                      </a:r>
                      <a:endParaRPr lang="en-US" sz="20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ndara"/>
                          <a:ea typeface="PMingLiU"/>
                          <a:cs typeface="Tahoma"/>
                        </a:rPr>
                        <a:t>4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ndara"/>
                          <a:ea typeface="PMingLiU"/>
                          <a:cs typeface="Tahoma"/>
                        </a:rPr>
                        <a:t>Lulusan</a:t>
                      </a:r>
                      <a:r>
                        <a:rPr lang="en-US" sz="20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 S-3</a:t>
                      </a:r>
                      <a:endParaRPr lang="en-US" sz="20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5</a:t>
                      </a:r>
                      <a:endParaRPr lang="en-US" sz="20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andara"/>
                          <a:ea typeface="PMingLiU"/>
                          <a:cs typeface="Tahoma"/>
                        </a:rPr>
                        <a:t>2.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andara"/>
                          <a:ea typeface="PMingLiU"/>
                          <a:cs typeface="Tahoma"/>
                        </a:rPr>
                        <a:t>Lektor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ndara"/>
                          <a:ea typeface="PMingLiU"/>
                          <a:cs typeface="Tahoma"/>
                        </a:rPr>
                        <a:t>Lulusan S-1*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4</a:t>
                      </a:r>
                      <a:endParaRPr lang="en-US" sz="20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ndara"/>
                          <a:ea typeface="PMingLiU"/>
                          <a:cs typeface="Tahoma"/>
                        </a:rPr>
                        <a:t>Lulusan S-2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5</a:t>
                      </a:r>
                      <a:endParaRPr lang="en-US" sz="20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ndara"/>
                          <a:ea typeface="PMingLiU"/>
                          <a:cs typeface="Tahoma"/>
                        </a:rPr>
                        <a:t>Lulusan S-3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6</a:t>
                      </a:r>
                      <a:endParaRPr lang="en-US" sz="20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andara"/>
                          <a:ea typeface="PMingLiU"/>
                          <a:cs typeface="Tahoma"/>
                        </a:rPr>
                        <a:t>3.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Candara"/>
                          <a:ea typeface="PMingLiU"/>
                          <a:cs typeface="Tahoma"/>
                        </a:rPr>
                        <a:t>Lektor Kepala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ndara"/>
                          <a:ea typeface="PMingLiU"/>
                          <a:cs typeface="Tahoma"/>
                        </a:rPr>
                        <a:t>Lulusan S-1*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07010" algn="l"/>
                          <a:tab pos="274320" algn="ctr"/>
                        </a:tabLst>
                      </a:pPr>
                      <a:r>
                        <a:rPr lang="en-US" sz="20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		</a:t>
                      </a:r>
                      <a:r>
                        <a:rPr lang="en-US" sz="2000" dirty="0" smtClean="0">
                          <a:effectLst/>
                          <a:latin typeface="Candara"/>
                          <a:ea typeface="PMingLiU"/>
                          <a:cs typeface="Tahoma"/>
                        </a:rPr>
                        <a:t>   5</a:t>
                      </a:r>
                      <a:endParaRPr lang="en-US" sz="20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ndara"/>
                          <a:ea typeface="PMingLiU"/>
                          <a:cs typeface="Tahoma"/>
                        </a:rPr>
                        <a:t>Lulusan S-2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6</a:t>
                      </a:r>
                      <a:endParaRPr lang="en-US" sz="20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ndara"/>
                          <a:ea typeface="PMingLiU"/>
                          <a:cs typeface="Tahoma"/>
                        </a:rPr>
                        <a:t>Lulusan S-3</a:t>
                      </a:r>
                      <a:endParaRPr lang="en-US" sz="20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7</a:t>
                      </a:r>
                      <a:endParaRPr lang="en-US" sz="20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6836D-98F7-4566-9393-99E20F81A9C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2" descr="Bouquet"/>
          <p:cNvSpPr>
            <a:spLocks noChangeArrowheads="1"/>
          </p:cNvSpPr>
          <p:nvPr/>
        </p:nvSpPr>
        <p:spPr bwMode="auto">
          <a:xfrm>
            <a:off x="0" y="-82550"/>
            <a:ext cx="9153525" cy="15271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4" name="Picture 3" descr="Logo P&amp;K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0" y="76200"/>
            <a:ext cx="13731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593725" y="192088"/>
            <a:ext cx="6269038" cy="946150"/>
          </a:xfrm>
          <a:prstGeom prst="rect">
            <a:avLst/>
          </a:prstGeom>
          <a:solidFill>
            <a:srgbClr val="ACF8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_tradnl" altLang="zh-TW" sz="2800" b="1" dirty="0" err="1">
                <a:latin typeface="Albertus Medium" pitchFamily="34" charset="0"/>
                <a:ea typeface="PMingLiU" charset="-120"/>
              </a:rPr>
              <a:t>Skoring</a:t>
            </a:r>
            <a:r>
              <a:rPr lang="es-ES_tradnl" altLang="zh-TW" sz="2800" b="1" dirty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>
                <a:latin typeface="Albertus Medium" pitchFamily="34" charset="0"/>
                <a:ea typeface="PMingLiU" charset="-120"/>
              </a:rPr>
              <a:t>untuk</a:t>
            </a:r>
            <a:r>
              <a:rPr lang="es-ES_tradnl" altLang="zh-TW" sz="2800" b="1" dirty="0">
                <a:latin typeface="Albertus Medium" pitchFamily="34" charset="0"/>
                <a:ea typeface="PMingLiU" charset="-12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s-ES_tradnl" altLang="zh-TW" sz="2800" b="1" dirty="0" err="1">
                <a:latin typeface="Albertus Medium" pitchFamily="34" charset="0"/>
                <a:ea typeface="PMingLiU" charset="-120"/>
              </a:rPr>
              <a:t>Penilaian</a:t>
            </a:r>
            <a:r>
              <a:rPr lang="es-ES_tradnl" altLang="zh-TW" sz="2800" b="1" dirty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smtClean="0">
                <a:latin typeface="Albertus Medium" pitchFamily="34" charset="0"/>
                <a:ea typeface="PMingLiU" charset="-120"/>
              </a:rPr>
              <a:t>NKP</a:t>
            </a:r>
            <a:endParaRPr lang="en-US" altLang="zh-TW" sz="2800" b="1" dirty="0">
              <a:latin typeface="Albertus Medium" pitchFamily="34" charset="0"/>
              <a:ea typeface="PMingLiU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632804"/>
              </p:ext>
            </p:extLst>
          </p:nvPr>
        </p:nvGraphicFramePr>
        <p:xfrm>
          <a:off x="1600200" y="1905000"/>
          <a:ext cx="5638800" cy="35814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96433"/>
                <a:gridCol w="3132667"/>
                <a:gridCol w="1409700"/>
              </a:tblGrid>
              <a:tr h="860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No. Urut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ndara"/>
                          <a:ea typeface="PMingLiU"/>
                          <a:cs typeface="Tahoma"/>
                        </a:rPr>
                        <a:t>Golongan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ndara"/>
                          <a:ea typeface="PMingLiU"/>
                          <a:cs typeface="Tahoma"/>
                        </a:rPr>
                        <a:t>Skor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ndara"/>
                          <a:ea typeface="PMingLiU"/>
                          <a:cs typeface="Tahoma"/>
                        </a:rPr>
                        <a:t>1</a:t>
                      </a:r>
                      <a:r>
                        <a:rPr lang="en-US" sz="1800">
                          <a:effectLst/>
                          <a:latin typeface="Candara"/>
                          <a:ea typeface="PMingLiU"/>
                          <a:cs typeface="Tahoma"/>
                        </a:rPr>
                        <a:t>.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III</a:t>
                      </a:r>
                      <a:r>
                        <a:rPr lang="en-US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a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ndara"/>
                          <a:ea typeface="PMingLiU"/>
                          <a:cs typeface="Tahoma"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ndara"/>
                          <a:ea typeface="PMingLiU"/>
                          <a:cs typeface="Tahoma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III</a:t>
                      </a:r>
                      <a:r>
                        <a:rPr lang="en-US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b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ndara"/>
                          <a:ea typeface="PMingLiU"/>
                          <a:cs typeface="Tahoma"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ndara"/>
                          <a:ea typeface="PMingLiU"/>
                          <a:cs typeface="Tahoma"/>
                        </a:rPr>
                        <a:t>2.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III</a:t>
                      </a:r>
                      <a:r>
                        <a:rPr lang="en-US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c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ndara"/>
                          <a:ea typeface="PMingLiU"/>
                          <a:cs typeface="Tahoma"/>
                        </a:rPr>
                        <a:t>5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ndara"/>
                          <a:ea typeface="PMingLiU"/>
                          <a:cs typeface="Tahoma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III</a:t>
                      </a:r>
                      <a:r>
                        <a:rPr lang="en-US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d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ndara"/>
                          <a:ea typeface="PMingLiU"/>
                          <a:cs typeface="Tahoma"/>
                        </a:rPr>
                        <a:t>5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ndara"/>
                          <a:ea typeface="PMingLiU"/>
                          <a:cs typeface="Tahoma"/>
                        </a:rPr>
                        <a:t>3.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IV</a:t>
                      </a:r>
                      <a:r>
                        <a:rPr lang="en-US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a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ndara"/>
                          <a:ea typeface="PMingLiU"/>
                          <a:cs typeface="Tahoma"/>
                        </a:rPr>
                        <a:t>6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ndara"/>
                          <a:ea typeface="PMingLiU"/>
                          <a:cs typeface="Tahoma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IV</a:t>
                      </a:r>
                      <a:r>
                        <a:rPr lang="en-US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b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ndara"/>
                          <a:ea typeface="PMingLiU"/>
                          <a:cs typeface="Tahoma"/>
                        </a:rPr>
                        <a:t>6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ndara"/>
                          <a:ea typeface="PMingLiU"/>
                          <a:cs typeface="Tahoma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IV</a:t>
                      </a:r>
                      <a:r>
                        <a:rPr lang="en-US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c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ndara"/>
                          <a:ea typeface="PMingLiU"/>
                          <a:cs typeface="Tahoma"/>
                        </a:rPr>
                        <a:t>6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ndara"/>
                          <a:ea typeface="PMingLiU"/>
                          <a:cs typeface="Tahoma"/>
                        </a:rPr>
                        <a:t>4.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IV</a:t>
                      </a:r>
                      <a:r>
                        <a:rPr lang="en-US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d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7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ndara"/>
                          <a:ea typeface="PMingLiU"/>
                          <a:cs typeface="Tahoma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  <a:latin typeface="Candara"/>
                          <a:ea typeface="PMingLiU"/>
                          <a:cs typeface="Tahoma"/>
                        </a:rPr>
                        <a:t>IV</a:t>
                      </a:r>
                      <a:r>
                        <a:rPr lang="en-US" sz="180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>
                          <a:effectLst/>
                          <a:latin typeface="Candara"/>
                          <a:ea typeface="PMingLiU"/>
                          <a:cs typeface="Tahoma"/>
                        </a:rPr>
                        <a:t>e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ndara"/>
                          <a:ea typeface="PMingLiU"/>
                          <a:cs typeface="Tahoma"/>
                        </a:rPr>
                        <a:t>7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5256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latin typeface="Maiandra GD" pitchFamily="34" charset="0"/>
              </a:rPr>
              <a:t>PENILAIAN PORTOFOLIO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/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Merupakan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penilaian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terhadap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kumpulan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dokumen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maupun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data yang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berupa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SK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Kenaikan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Jabatan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Fungsional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(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Akademik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)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terakhir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, SK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Inpassing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(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dosen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PTS),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instrumen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persepsional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dan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personal/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deskripsi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diri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yang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telah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diisi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oleh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diri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sendiri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,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mahasiswa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,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kolega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dosen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,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dan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atasan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dosen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. </a:t>
            </a:r>
          </a:p>
          <a:p>
            <a:pPr eaLnBrk="1" hangingPunct="1"/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Khusus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untuk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instrumen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Deskripsi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Diri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,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penilaian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dilakukan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oleh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800" dirty="0" err="1" smtClean="0">
                <a:effectLst/>
                <a:latin typeface="Maiandra GD" pitchFamily="34" charset="0"/>
                <a:ea typeface="PMingLiU" charset="-120"/>
              </a:rPr>
              <a:t>asesor</a:t>
            </a:r>
            <a:r>
              <a:rPr lang="en-US" altLang="zh-TW" sz="2800" dirty="0" smtClean="0">
                <a:effectLst/>
                <a:latin typeface="Maiandra GD" pitchFamily="34" charset="0"/>
                <a:ea typeface="PMingLiU" charset="-120"/>
              </a:rPr>
              <a:t>. </a:t>
            </a:r>
            <a:endParaRPr lang="en-US" sz="2800" dirty="0" smtClean="0">
              <a:effectLst/>
              <a:latin typeface="Maiandra GD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AFCFF-4F78-42C6-B1E0-4751778513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6836D-98F7-4566-9393-99E20F81A9C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0483" name="Rectangle 2" descr="Bouquet"/>
          <p:cNvSpPr>
            <a:spLocks noChangeArrowheads="1"/>
          </p:cNvSpPr>
          <p:nvPr/>
        </p:nvSpPr>
        <p:spPr bwMode="auto">
          <a:xfrm>
            <a:off x="0" y="-82550"/>
            <a:ext cx="9153525" cy="15271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4" name="Picture 3" descr="Logo P&amp;K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0" y="76200"/>
            <a:ext cx="13731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593724" y="188110"/>
            <a:ext cx="6880225" cy="954107"/>
          </a:xfrm>
          <a:prstGeom prst="rect">
            <a:avLst/>
          </a:prstGeom>
          <a:solidFill>
            <a:srgbClr val="ACF8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_tradnl" altLang="zh-TW" sz="2800" b="1" dirty="0" err="1">
                <a:latin typeface="Albertus Medium" pitchFamily="34" charset="0"/>
                <a:ea typeface="PMingLiU" charset="-120"/>
              </a:rPr>
              <a:t>Skoring</a:t>
            </a:r>
            <a:r>
              <a:rPr lang="es-ES_tradnl" altLang="zh-TW" sz="2800" b="1" dirty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latin typeface="Albertus Medium" pitchFamily="34" charset="0"/>
                <a:ea typeface="PMingLiU" charset="-120"/>
              </a:rPr>
              <a:t>untuk</a:t>
            </a:r>
            <a:r>
              <a:rPr lang="es-ES_tradnl" altLang="zh-TW" sz="2800" b="1" dirty="0" smtClean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latin typeface="Albertus Medium" pitchFamily="34" charset="0"/>
                <a:ea typeface="PMingLiU" charset="-120"/>
              </a:rPr>
              <a:t>hasil</a:t>
            </a:r>
            <a:r>
              <a:rPr lang="es-ES_tradnl" altLang="zh-TW" sz="2800" b="1" dirty="0" smtClean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latin typeface="Albertus Medium" pitchFamily="34" charset="0"/>
                <a:ea typeface="PMingLiU" charset="-120"/>
              </a:rPr>
              <a:t>tes</a:t>
            </a:r>
            <a:r>
              <a:rPr lang="es-ES_tradnl" altLang="zh-TW" sz="2800" b="1" dirty="0" smtClean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latin typeface="Albertus Medium" pitchFamily="34" charset="0"/>
                <a:ea typeface="PMingLiU" charset="-120"/>
              </a:rPr>
              <a:t>kemampuan</a:t>
            </a:r>
            <a:r>
              <a:rPr lang="es-ES_tradnl" altLang="zh-TW" sz="2800" b="1" dirty="0" smtClean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latin typeface="Albertus Medium" pitchFamily="34" charset="0"/>
                <a:ea typeface="PMingLiU" charset="-120"/>
              </a:rPr>
              <a:t>berbahasa</a:t>
            </a:r>
            <a:r>
              <a:rPr lang="es-ES_tradnl" altLang="zh-TW" sz="2800" b="1" dirty="0" smtClean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latin typeface="Albertus Medium" pitchFamily="34" charset="0"/>
                <a:ea typeface="PMingLiU" charset="-120"/>
              </a:rPr>
              <a:t>Inggris</a:t>
            </a:r>
            <a:r>
              <a:rPr lang="es-ES_tradnl" altLang="zh-TW" sz="2800" b="1" dirty="0" smtClean="0">
                <a:latin typeface="Albertus Medium" pitchFamily="34" charset="0"/>
                <a:ea typeface="PMingLiU" charset="-120"/>
              </a:rPr>
              <a:t> (NBI) </a:t>
            </a:r>
            <a:endParaRPr lang="es-ES_tradnl" altLang="zh-TW" sz="2800" b="1" dirty="0">
              <a:latin typeface="Albertus Medium" pitchFamily="34" charset="0"/>
              <a:ea typeface="PMingLiU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172271"/>
              </p:ext>
            </p:extLst>
          </p:nvPr>
        </p:nvGraphicFramePr>
        <p:xfrm>
          <a:off x="1295400" y="1828797"/>
          <a:ext cx="6934200" cy="4191002"/>
        </p:xfrm>
        <a:graphic>
          <a:graphicData uri="http://schemas.openxmlformats.org/drawingml/2006/table">
            <a:tbl>
              <a:tblPr firstRow="1" firstCol="1" bandRow="1"/>
              <a:tblGrid>
                <a:gridCol w="1066800"/>
                <a:gridCol w="1782302"/>
                <a:gridCol w="1269095"/>
                <a:gridCol w="1105602"/>
                <a:gridCol w="664700"/>
                <a:gridCol w="1045701"/>
              </a:tblGrid>
              <a:tr h="26193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NILAI ANGKA </a:t>
                      </a:r>
                      <a:endParaRPr lang="en-US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SKOR TES KEMAMPUAN BAHASA INGGRIS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TOEFL</a:t>
                      </a:r>
                      <a:endParaRPr lang="en-US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IELTS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TOEP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Paper-based (PBT)</a:t>
                      </a:r>
                      <a:endParaRPr lang="en-US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Computer-based (CBT)</a:t>
                      </a:r>
                      <a:endParaRPr lang="en-US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Internet-based (iBT)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&lt; 394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&lt; 91</a:t>
                      </a:r>
                      <a:endParaRPr lang="en-US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&lt; 30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&lt; 4.0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&lt; 26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397 – 433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93 – 120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30 – 40 </a:t>
                      </a:r>
                      <a:endParaRPr lang="en-US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4.0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26 – 35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437 – 473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123 – 150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41 – 52 </a:t>
                      </a:r>
                      <a:endParaRPr lang="en-US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4.5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36 – 45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4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477 – 510  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153 – 180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53 – 64 </a:t>
                      </a:r>
                      <a:endParaRPr lang="en-US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5.0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46 – 55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5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513 - 547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183 – 210 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65 – 78     </a:t>
                      </a:r>
                      <a:endParaRPr lang="en-US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5.5</a:t>
                      </a:r>
                      <a:endParaRPr lang="en-US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56 – 65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6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550 – 587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213 – 240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79 – 95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6.0</a:t>
                      </a:r>
                      <a:endParaRPr lang="en-US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66 – 75 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7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≥ 590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≥ 243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≥ 96</a:t>
                      </a:r>
                      <a:endParaRPr lang="en-US" sz="16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≥ 6.5</a:t>
                      </a:r>
                      <a:endParaRPr lang="en-US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≥ 76</a:t>
                      </a:r>
                      <a:endParaRPr lang="en-US" sz="16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65795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6836D-98F7-4566-9393-99E20F81A9C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0483" name="Rectangle 2" descr="Bouquet"/>
          <p:cNvSpPr>
            <a:spLocks noChangeArrowheads="1"/>
          </p:cNvSpPr>
          <p:nvPr/>
        </p:nvSpPr>
        <p:spPr bwMode="auto">
          <a:xfrm>
            <a:off x="0" y="-82550"/>
            <a:ext cx="9153525" cy="15271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4" name="Picture 3" descr="Logo P&amp;K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0" y="76200"/>
            <a:ext cx="13731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04800" y="188110"/>
            <a:ext cx="7169150" cy="954107"/>
          </a:xfrm>
          <a:prstGeom prst="rect">
            <a:avLst/>
          </a:prstGeom>
          <a:solidFill>
            <a:srgbClr val="ACF8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_tradnl" altLang="zh-TW" sz="2800" b="1" dirty="0" err="1">
                <a:latin typeface="Albertus Medium" pitchFamily="34" charset="0"/>
                <a:ea typeface="PMingLiU" charset="-120"/>
              </a:rPr>
              <a:t>Skoring</a:t>
            </a:r>
            <a:r>
              <a:rPr lang="es-ES_tradnl" altLang="zh-TW" sz="2800" b="1" dirty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latin typeface="Albertus Medium" pitchFamily="34" charset="0"/>
                <a:ea typeface="PMingLiU" charset="-120"/>
              </a:rPr>
              <a:t>untuk</a:t>
            </a:r>
            <a:r>
              <a:rPr lang="es-ES_tradnl" altLang="zh-TW" sz="2800" b="1" dirty="0" smtClean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latin typeface="Albertus Medium" pitchFamily="34" charset="0"/>
                <a:ea typeface="PMingLiU" charset="-120"/>
              </a:rPr>
              <a:t>hasil</a:t>
            </a:r>
            <a:r>
              <a:rPr lang="es-ES_tradnl" altLang="zh-TW" sz="2800" b="1" dirty="0" smtClean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latin typeface="Albertus Medium" pitchFamily="34" charset="0"/>
                <a:ea typeface="PMingLiU" charset="-120"/>
              </a:rPr>
              <a:t>tes</a:t>
            </a:r>
            <a:r>
              <a:rPr lang="es-ES_tradnl" altLang="zh-TW" sz="2800" b="1" dirty="0" smtClean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latin typeface="Albertus Medium" pitchFamily="34" charset="0"/>
                <a:ea typeface="PMingLiU" charset="-120"/>
              </a:rPr>
              <a:t>potensi</a:t>
            </a:r>
            <a:r>
              <a:rPr lang="es-ES_tradnl" altLang="zh-TW" sz="2800" b="1" dirty="0" smtClean="0"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latin typeface="Albertus Medium" pitchFamily="34" charset="0"/>
                <a:ea typeface="PMingLiU" charset="-120"/>
              </a:rPr>
              <a:t>akademik</a:t>
            </a:r>
            <a:r>
              <a:rPr lang="es-ES_tradnl" altLang="zh-TW" sz="2800" b="1" dirty="0" smtClean="0">
                <a:latin typeface="Albertus Medium" pitchFamily="34" charset="0"/>
                <a:ea typeface="PMingLiU" charset="-120"/>
              </a:rPr>
              <a:t> (NPA) </a:t>
            </a:r>
            <a:endParaRPr lang="es-ES_tradnl" altLang="zh-TW" sz="2800" b="1" dirty="0">
              <a:latin typeface="Albertus Medium" pitchFamily="34" charset="0"/>
              <a:ea typeface="PMingLiU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197159"/>
              </p:ext>
            </p:extLst>
          </p:nvPr>
        </p:nvGraphicFramePr>
        <p:xfrm>
          <a:off x="1752600" y="2209799"/>
          <a:ext cx="5721350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1025"/>
                <a:gridCol w="3870325"/>
              </a:tblGrid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NILAI ANGKA 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SKOR POTENSI AKADEMIK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&lt; 25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 – 34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 – 44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7170" indent="-238125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 – 54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 – 64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65 – 74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&gt; 74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41338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47F4B-EF7A-4C14-B167-98DC79D58F7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5" name="Rectangle 2" descr="White marble"/>
          <p:cNvSpPr>
            <a:spLocks noChangeArrowheads="1"/>
          </p:cNvSpPr>
          <p:nvPr/>
        </p:nvSpPr>
        <p:spPr bwMode="auto">
          <a:xfrm>
            <a:off x="0" y="-82550"/>
            <a:ext cx="9153525" cy="69405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593725" y="374650"/>
            <a:ext cx="5200650" cy="5191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s-ES_tradnl" altLang="zh-TW" sz="2800" b="1" dirty="0">
                <a:solidFill>
                  <a:srgbClr val="88062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  <a:ea typeface="新細明體" charset="-120"/>
              </a:rPr>
              <a:t>PENENTUAN KELULUSAN</a:t>
            </a:r>
            <a:endParaRPr lang="en-US" altLang="zh-TW" sz="2800" b="1" dirty="0">
              <a:solidFill>
                <a:srgbClr val="88062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empus Sans ITC" pitchFamily="82" charset="0"/>
              <a:ea typeface="新細明體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1062" name="Group 102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361170897"/>
                  </p:ext>
                </p:extLst>
              </p:nvPr>
            </p:nvGraphicFramePr>
            <p:xfrm>
              <a:off x="533400" y="1524000"/>
              <a:ext cx="8077200" cy="4529138"/>
            </p:xfrm>
            <a:graphic>
              <a:graphicData uri="http://schemas.openxmlformats.org/drawingml/2006/table">
                <a:tbl>
                  <a:tblPr/>
                  <a:tblGrid>
                    <a:gridCol w="8077200"/>
                  </a:tblGrid>
                  <a:tr h="4529138">
                    <a:tc>
                      <a:txBody>
                        <a:bodyPr/>
                        <a:lstStyle/>
                        <a:p>
                          <a:pPr marL="538163" marR="0" lvl="0" indent="-350838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lbertus Medium" pitchFamily="34" charset="0"/>
                            </a:rPr>
                            <a:t>  </a:t>
                          </a:r>
                        </a:p>
                        <a:p>
                          <a:pPr marL="538163" marR="0" lvl="0" indent="-350838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lbertus Medium" pitchFamily="34" charset="0"/>
                          </a:endParaRPr>
                        </a:p>
                        <a:p>
                          <a:pPr marL="187325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lbertus Medium" pitchFamily="34" charset="0"/>
                            </a:rPr>
                            <a:t>Nilai</a:t>
                          </a: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lbertus Medium" pitchFamily="34" charset="0"/>
                            </a:rPr>
                            <a:t> </a:t>
                          </a:r>
                          <a:r>
                            <a:rPr kumimoji="0" lang="en-US" sz="20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lbertus Medium" pitchFamily="34" charset="0"/>
                            </a:rPr>
                            <a:t>Gabungan</a:t>
                          </a: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lbertus Medium" pitchFamily="34" charset="0"/>
                            </a:rPr>
                            <a:t>: </a:t>
                          </a:r>
                        </a:p>
                        <a:p>
                          <a:pPr marL="187325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lbertus Medium" pitchFamily="34" charset="0"/>
                          </a:endParaRPr>
                        </a:p>
                        <a:p>
                          <a:pPr marL="187325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lbertus Medium" pitchFamily="34" charset="0"/>
                            </a:rPr>
                            <a:t> </a:t>
                          </a: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lbertus Medium" pitchFamily="34" charset="0"/>
                          </a:endParaRPr>
                        </a:p>
                        <a:p>
                          <a:pPr marL="644525" marR="0" lvl="0" indent="-4572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Tx/>
                            <a:buFont typeface="+mj-lt"/>
                            <a:buAutoNum type="arabicPeriod"/>
                            <a:tabLst/>
                          </a:pPr>
                          <a14:m>
                            <m:oMath xmlns:m="http://schemas.openxmlformats.org/officeDocument/2006/math">
                              <m:r>
                                <a:rPr lang="en-US" sz="3200" i="1" smtClean="0">
                                  <a:effectLst/>
                                  <a:latin typeface="Cambria Math"/>
                                  <a:ea typeface="PMingLiU"/>
                                  <a:cs typeface="Tahoma"/>
                                </a:rPr>
                                <m:t>𝑁𝐺𝐵</m:t>
                              </m:r>
                              <m:r>
                                <a:rPr lang="en-US" sz="3200" i="1" smtClean="0">
                                  <a:effectLst/>
                                  <a:latin typeface="Cambria Math"/>
                                  <a:ea typeface="PMingLiU"/>
                                  <a:cs typeface="Tahoma"/>
                                </a:rPr>
                                <m:t> =</m:t>
                              </m:r>
                              <m:f>
                                <m:fPr>
                                  <m:ctrlPr>
                                    <a:rPr lang="en-US" sz="3200" i="1">
                                      <a:effectLst/>
                                      <a:latin typeface="Cambria Math"/>
                                      <a:cs typeface="Tahoma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  2 </m:t>
                                  </m:r>
                                  <m:d>
                                    <m:dPr>
                                      <m:ctrlPr>
                                        <a:rPr lang="en-US" sz="3200" i="1">
                                          <a:effectLst/>
                                          <a:latin typeface="Cambria Math"/>
                                          <a:cs typeface="Tahoma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3200">
                                          <a:effectLst/>
                                          <a:latin typeface="Cambria Math"/>
                                          <a:ea typeface="PMingLiU"/>
                                          <a:cs typeface="Tahoma"/>
                                        </a:rPr>
                                        <m:t>NAP</m:t>
                                      </m:r>
                                    </m:e>
                                  </m:d>
                                  <m:r>
                                    <a:rPr lang="en-US" sz="3200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+ 2</m:t>
                                  </m:r>
                                  <m:d>
                                    <m:dPr>
                                      <m:ctrlPr>
                                        <a:rPr lang="en-US" sz="3200" i="1">
                                          <a:effectLst/>
                                          <a:latin typeface="Cambria Math"/>
                                          <a:cs typeface="Tahoma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3200">
                                          <a:effectLst/>
                                          <a:latin typeface="Cambria Math"/>
                                          <a:ea typeface="PMingLiU"/>
                                          <a:cs typeface="Tahoma"/>
                                        </a:rPr>
                                        <m:t>NKP</m:t>
                                      </m:r>
                                    </m:e>
                                  </m:d>
                                  <m:r>
                                    <a:rPr lang="en-US" sz="3200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NPS</m:t>
                                  </m:r>
                                  <m:r>
                                    <a:rPr lang="en-US" sz="3200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 +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NBI</m:t>
                                  </m:r>
                                  <m:r>
                                    <a:rPr lang="en-US" sz="3200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 +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NPA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kumimoji="0" lang="en-US" sz="3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lbertus Medium" pitchFamily="34" charset="0"/>
                          </a:endParaRPr>
                        </a:p>
                      </a:txBody>
                      <a:tcPr marT="45714" marB="45714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1062" name="Group 102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361170897"/>
                  </p:ext>
                </p:extLst>
              </p:nvPr>
            </p:nvGraphicFramePr>
            <p:xfrm>
              <a:off x="533400" y="1524000"/>
              <a:ext cx="8077200" cy="4529138"/>
            </p:xfrm>
            <a:graphic>
              <a:graphicData uri="http://schemas.openxmlformats.org/drawingml/2006/table">
                <a:tbl>
                  <a:tblPr/>
                  <a:tblGrid>
                    <a:gridCol w="8077200"/>
                  </a:tblGrid>
                  <a:tr h="45291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14" marB="45714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3"/>
                          <a:stretch>
                            <a:fillRect l="-7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23563" name="Picture 3" descr="Logo P&amp;K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3731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47F4B-EF7A-4C14-B167-98DC79D58F71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3555" name="Rectangle 2" descr="White marble"/>
          <p:cNvSpPr>
            <a:spLocks noChangeArrowheads="1"/>
          </p:cNvSpPr>
          <p:nvPr/>
        </p:nvSpPr>
        <p:spPr bwMode="auto">
          <a:xfrm>
            <a:off x="0" y="-82550"/>
            <a:ext cx="9153525" cy="69405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593725" y="374650"/>
            <a:ext cx="5200650" cy="5191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s-ES_tradnl" altLang="zh-TW" sz="2800" b="1" dirty="0">
                <a:solidFill>
                  <a:srgbClr val="88062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  <a:ea typeface="新細明體" charset="-120"/>
              </a:rPr>
              <a:t>PENENTUAN KELULUSAN</a:t>
            </a:r>
            <a:endParaRPr lang="en-US" altLang="zh-TW" sz="2800" b="1" dirty="0">
              <a:solidFill>
                <a:srgbClr val="88062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empus Sans ITC" pitchFamily="82" charset="0"/>
              <a:ea typeface="新細明體" charset="-120"/>
            </a:endParaRPr>
          </a:p>
        </p:txBody>
      </p:sp>
      <p:graphicFrame>
        <p:nvGraphicFramePr>
          <p:cNvPr id="41062" name="Group 10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0407708"/>
              </p:ext>
            </p:extLst>
          </p:nvPr>
        </p:nvGraphicFramePr>
        <p:xfrm>
          <a:off x="533400" y="1524000"/>
          <a:ext cx="8077200" cy="4675620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4529138">
                <a:tc>
                  <a:txBody>
                    <a:bodyPr/>
                    <a:lstStyle/>
                    <a:p>
                      <a:pPr marL="538163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 </a:t>
                      </a:r>
                    </a:p>
                    <a:p>
                      <a:pPr marL="538163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Peserta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Dinyatakan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LULUS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Jika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Memenuhi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Kriteria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  <a:p>
                      <a:pPr marL="538163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  <a:p>
                      <a:pPr marL="644525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Instrumen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Persepsional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</a:p>
                    <a:p>
                      <a:pPr marL="1339850" marR="0" lvl="1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Rerata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skor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komponen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Persepsional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4.0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  <a:p>
                      <a:pPr marL="1339850" marR="0" lvl="1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Rerata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skor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keseluruhan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instrumen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4.5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  <a:p>
                      <a:pPr marL="644525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Instrumen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Personal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Deskripsi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Diri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)</a:t>
                      </a:r>
                    </a:p>
                    <a:p>
                      <a:pPr marL="1339850" marR="0" lvl="1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Nilai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Akhir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4.0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  <a:p>
                      <a:pPr marL="644525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Konsistensi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Tinggi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atau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Sedang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  <a:p>
                      <a:pPr marL="644525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  <a:p>
                      <a:pPr marL="644525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NGB &gt; 4,0</a:t>
                      </a:r>
                    </a:p>
                    <a:p>
                      <a:pPr marL="187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  <a:p>
                      <a:pPr marL="644525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  <a:ea typeface="+mn-ea"/>
                        <a:cs typeface="+mn-cs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3563" name="Picture 3" descr="Logo P&amp;K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3731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8904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 dirty="0"/>
          </a:p>
        </p:txBody>
      </p:sp>
      <p:sp>
        <p:nvSpPr>
          <p:cNvPr id="26627" name="WordArt 2"/>
          <p:cNvSpPr>
            <a:spLocks noChangeArrowheads="1" noChangeShapeType="1" noTextEdit="1"/>
          </p:cNvSpPr>
          <p:nvPr/>
        </p:nvSpPr>
        <p:spPr bwMode="auto">
          <a:xfrm>
            <a:off x="1403350" y="2133600"/>
            <a:ext cx="5689600" cy="2921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chemeClr val="accent2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latin typeface="Monotype Corsiva"/>
              </a:rPr>
              <a:t>Terima Kasih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flipH="1">
            <a:off x="7162800" y="1447800"/>
            <a:ext cx="1746250" cy="3421063"/>
            <a:chOff x="1532" y="1006"/>
            <a:chExt cx="1431" cy="2301"/>
          </a:xfrm>
          <a:solidFill>
            <a:srgbClr val="FFFF00"/>
          </a:solidFill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532" y="1501"/>
              <a:ext cx="1431" cy="1806"/>
              <a:chOff x="1532" y="1501"/>
              <a:chExt cx="1431" cy="1806"/>
            </a:xfrm>
            <a:grpFill/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532" y="1811"/>
                <a:ext cx="618" cy="1489"/>
                <a:chOff x="1532" y="1811"/>
                <a:chExt cx="618" cy="1489"/>
              </a:xfrm>
              <a:grpFill/>
            </p:grpSpPr>
            <p:sp>
              <p:nvSpPr>
                <p:cNvPr id="54278" name="Freeform 6"/>
                <p:cNvSpPr>
                  <a:spLocks/>
                </p:cNvSpPr>
                <p:nvPr/>
              </p:nvSpPr>
              <p:spPr bwMode="auto">
                <a:xfrm>
                  <a:off x="1532" y="1811"/>
                  <a:ext cx="618" cy="1489"/>
                </a:xfrm>
                <a:custGeom>
                  <a:avLst/>
                  <a:gdLst/>
                  <a:ahLst/>
                  <a:cxnLst>
                    <a:cxn ang="0">
                      <a:pos x="485" y="1489"/>
                    </a:cxn>
                    <a:cxn ang="0">
                      <a:pos x="394" y="1420"/>
                    </a:cxn>
                    <a:cxn ang="0">
                      <a:pos x="325" y="1356"/>
                    </a:cxn>
                    <a:cxn ang="0">
                      <a:pos x="261" y="1271"/>
                    </a:cxn>
                    <a:cxn ang="0">
                      <a:pos x="208" y="1196"/>
                    </a:cxn>
                    <a:cxn ang="0">
                      <a:pos x="154" y="1110"/>
                    </a:cxn>
                    <a:cxn ang="0">
                      <a:pos x="117" y="1020"/>
                    </a:cxn>
                    <a:cxn ang="0">
                      <a:pos x="90" y="908"/>
                    </a:cxn>
                    <a:cxn ang="0">
                      <a:pos x="64" y="785"/>
                    </a:cxn>
                    <a:cxn ang="0">
                      <a:pos x="53" y="699"/>
                    </a:cxn>
                    <a:cxn ang="0">
                      <a:pos x="48" y="593"/>
                    </a:cxn>
                    <a:cxn ang="0">
                      <a:pos x="48" y="481"/>
                    </a:cxn>
                    <a:cxn ang="0">
                      <a:pos x="48" y="395"/>
                    </a:cxn>
                    <a:cxn ang="0">
                      <a:pos x="53" y="294"/>
                    </a:cxn>
                    <a:cxn ang="0">
                      <a:pos x="53" y="203"/>
                    </a:cxn>
                    <a:cxn ang="0">
                      <a:pos x="32" y="112"/>
                    </a:cxn>
                    <a:cxn ang="0">
                      <a:pos x="0" y="0"/>
                    </a:cxn>
                    <a:cxn ang="0">
                      <a:pos x="90" y="107"/>
                    </a:cxn>
                    <a:cxn ang="0">
                      <a:pos x="128" y="193"/>
                    </a:cxn>
                    <a:cxn ang="0">
                      <a:pos x="160" y="262"/>
                    </a:cxn>
                    <a:cxn ang="0">
                      <a:pos x="192" y="369"/>
                    </a:cxn>
                    <a:cxn ang="0">
                      <a:pos x="213" y="502"/>
                    </a:cxn>
                    <a:cxn ang="0">
                      <a:pos x="224" y="609"/>
                    </a:cxn>
                    <a:cxn ang="0">
                      <a:pos x="224" y="699"/>
                    </a:cxn>
                    <a:cxn ang="0">
                      <a:pos x="240" y="817"/>
                    </a:cxn>
                    <a:cxn ang="0">
                      <a:pos x="256" y="918"/>
                    </a:cxn>
                    <a:cxn ang="0">
                      <a:pos x="293" y="1004"/>
                    </a:cxn>
                    <a:cxn ang="0">
                      <a:pos x="336" y="1100"/>
                    </a:cxn>
                    <a:cxn ang="0">
                      <a:pos x="394" y="1196"/>
                    </a:cxn>
                    <a:cxn ang="0">
                      <a:pos x="458" y="1297"/>
                    </a:cxn>
                    <a:cxn ang="0">
                      <a:pos x="528" y="1399"/>
                    </a:cxn>
                    <a:cxn ang="0">
                      <a:pos x="618" y="1489"/>
                    </a:cxn>
                    <a:cxn ang="0">
                      <a:pos x="485" y="1489"/>
                    </a:cxn>
                  </a:cxnLst>
                  <a:rect l="0" t="0" r="r" b="b"/>
                  <a:pathLst>
                    <a:path w="618" h="1489">
                      <a:moveTo>
                        <a:pt x="485" y="1489"/>
                      </a:moveTo>
                      <a:lnTo>
                        <a:pt x="394" y="1420"/>
                      </a:lnTo>
                      <a:lnTo>
                        <a:pt x="325" y="1356"/>
                      </a:lnTo>
                      <a:lnTo>
                        <a:pt x="261" y="1271"/>
                      </a:lnTo>
                      <a:lnTo>
                        <a:pt x="208" y="1196"/>
                      </a:lnTo>
                      <a:lnTo>
                        <a:pt x="154" y="1110"/>
                      </a:lnTo>
                      <a:lnTo>
                        <a:pt x="117" y="1020"/>
                      </a:lnTo>
                      <a:lnTo>
                        <a:pt x="90" y="908"/>
                      </a:lnTo>
                      <a:lnTo>
                        <a:pt x="64" y="785"/>
                      </a:lnTo>
                      <a:lnTo>
                        <a:pt x="53" y="699"/>
                      </a:lnTo>
                      <a:lnTo>
                        <a:pt x="48" y="593"/>
                      </a:lnTo>
                      <a:lnTo>
                        <a:pt x="48" y="481"/>
                      </a:lnTo>
                      <a:lnTo>
                        <a:pt x="48" y="395"/>
                      </a:lnTo>
                      <a:lnTo>
                        <a:pt x="53" y="294"/>
                      </a:lnTo>
                      <a:lnTo>
                        <a:pt x="53" y="203"/>
                      </a:lnTo>
                      <a:lnTo>
                        <a:pt x="32" y="112"/>
                      </a:lnTo>
                      <a:lnTo>
                        <a:pt x="0" y="0"/>
                      </a:lnTo>
                      <a:lnTo>
                        <a:pt x="90" y="107"/>
                      </a:lnTo>
                      <a:lnTo>
                        <a:pt x="128" y="193"/>
                      </a:lnTo>
                      <a:lnTo>
                        <a:pt x="160" y="262"/>
                      </a:lnTo>
                      <a:lnTo>
                        <a:pt x="192" y="369"/>
                      </a:lnTo>
                      <a:lnTo>
                        <a:pt x="213" y="502"/>
                      </a:lnTo>
                      <a:lnTo>
                        <a:pt x="224" y="609"/>
                      </a:lnTo>
                      <a:lnTo>
                        <a:pt x="224" y="699"/>
                      </a:lnTo>
                      <a:lnTo>
                        <a:pt x="240" y="817"/>
                      </a:lnTo>
                      <a:lnTo>
                        <a:pt x="256" y="918"/>
                      </a:lnTo>
                      <a:lnTo>
                        <a:pt x="293" y="1004"/>
                      </a:lnTo>
                      <a:lnTo>
                        <a:pt x="336" y="1100"/>
                      </a:lnTo>
                      <a:lnTo>
                        <a:pt x="394" y="1196"/>
                      </a:lnTo>
                      <a:lnTo>
                        <a:pt x="458" y="1297"/>
                      </a:lnTo>
                      <a:lnTo>
                        <a:pt x="528" y="1399"/>
                      </a:lnTo>
                      <a:lnTo>
                        <a:pt x="618" y="1489"/>
                      </a:lnTo>
                      <a:lnTo>
                        <a:pt x="485" y="1489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6350">
                  <a:solidFill>
                    <a:srgbClr val="004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54279" name="Freeform 7"/>
                <p:cNvSpPr>
                  <a:spLocks/>
                </p:cNvSpPr>
                <p:nvPr/>
              </p:nvSpPr>
              <p:spPr bwMode="auto">
                <a:xfrm>
                  <a:off x="1633" y="2062"/>
                  <a:ext cx="293" cy="10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91"/>
                    </a:cxn>
                    <a:cxn ang="0">
                      <a:pos x="16" y="171"/>
                    </a:cxn>
                    <a:cxn ang="0">
                      <a:pos x="16" y="267"/>
                    </a:cxn>
                    <a:cxn ang="0">
                      <a:pos x="16" y="342"/>
                    </a:cxn>
                    <a:cxn ang="0">
                      <a:pos x="37" y="470"/>
                    </a:cxn>
                    <a:cxn ang="0">
                      <a:pos x="64" y="593"/>
                    </a:cxn>
                    <a:cxn ang="0">
                      <a:pos x="91" y="699"/>
                    </a:cxn>
                    <a:cxn ang="0">
                      <a:pos x="123" y="811"/>
                    </a:cxn>
                    <a:cxn ang="0">
                      <a:pos x="192" y="961"/>
                    </a:cxn>
                    <a:cxn ang="0">
                      <a:pos x="293" y="1094"/>
                    </a:cxn>
                    <a:cxn ang="0">
                      <a:pos x="213" y="939"/>
                    </a:cxn>
                    <a:cxn ang="0">
                      <a:pos x="149" y="827"/>
                    </a:cxn>
                    <a:cxn ang="0">
                      <a:pos x="96" y="657"/>
                    </a:cxn>
                    <a:cxn ang="0">
                      <a:pos x="75" y="545"/>
                    </a:cxn>
                    <a:cxn ang="0">
                      <a:pos x="43" y="427"/>
                    </a:cxn>
                    <a:cxn ang="0">
                      <a:pos x="32" y="304"/>
                    </a:cxn>
                    <a:cxn ang="0">
                      <a:pos x="27" y="20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93" h="1094">
                      <a:moveTo>
                        <a:pt x="0" y="0"/>
                      </a:moveTo>
                      <a:lnTo>
                        <a:pt x="11" y="91"/>
                      </a:lnTo>
                      <a:lnTo>
                        <a:pt x="16" y="171"/>
                      </a:lnTo>
                      <a:lnTo>
                        <a:pt x="16" y="267"/>
                      </a:lnTo>
                      <a:lnTo>
                        <a:pt x="16" y="342"/>
                      </a:lnTo>
                      <a:lnTo>
                        <a:pt x="37" y="470"/>
                      </a:lnTo>
                      <a:lnTo>
                        <a:pt x="64" y="593"/>
                      </a:lnTo>
                      <a:lnTo>
                        <a:pt x="91" y="699"/>
                      </a:lnTo>
                      <a:lnTo>
                        <a:pt x="123" y="811"/>
                      </a:lnTo>
                      <a:lnTo>
                        <a:pt x="192" y="961"/>
                      </a:lnTo>
                      <a:lnTo>
                        <a:pt x="293" y="1094"/>
                      </a:lnTo>
                      <a:lnTo>
                        <a:pt x="213" y="939"/>
                      </a:lnTo>
                      <a:lnTo>
                        <a:pt x="149" y="827"/>
                      </a:lnTo>
                      <a:lnTo>
                        <a:pt x="96" y="657"/>
                      </a:lnTo>
                      <a:lnTo>
                        <a:pt x="75" y="545"/>
                      </a:lnTo>
                      <a:lnTo>
                        <a:pt x="43" y="427"/>
                      </a:lnTo>
                      <a:lnTo>
                        <a:pt x="32" y="304"/>
                      </a:lnTo>
                      <a:lnTo>
                        <a:pt x="27" y="20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54280" name="Freeform 8"/>
              <p:cNvSpPr>
                <a:spLocks/>
              </p:cNvSpPr>
              <p:nvPr/>
            </p:nvSpPr>
            <p:spPr bwMode="auto">
              <a:xfrm>
                <a:off x="2012" y="1617"/>
                <a:ext cx="150" cy="1681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64" y="40"/>
                  </a:cxn>
                  <a:cxn ang="0">
                    <a:pos x="50" y="97"/>
                  </a:cxn>
                  <a:cxn ang="0">
                    <a:pos x="38" y="155"/>
                  </a:cxn>
                  <a:cxn ang="0">
                    <a:pos x="29" y="214"/>
                  </a:cxn>
                  <a:cxn ang="0">
                    <a:pos x="22" y="280"/>
                  </a:cxn>
                  <a:cxn ang="0">
                    <a:pos x="17" y="352"/>
                  </a:cxn>
                  <a:cxn ang="0">
                    <a:pos x="10" y="442"/>
                  </a:cxn>
                  <a:cxn ang="0">
                    <a:pos x="6" y="517"/>
                  </a:cxn>
                  <a:cxn ang="0">
                    <a:pos x="1" y="656"/>
                  </a:cxn>
                  <a:cxn ang="0">
                    <a:pos x="0" y="712"/>
                  </a:cxn>
                  <a:cxn ang="0">
                    <a:pos x="1" y="773"/>
                  </a:cxn>
                  <a:cxn ang="0">
                    <a:pos x="1" y="835"/>
                  </a:cxn>
                  <a:cxn ang="0">
                    <a:pos x="2" y="906"/>
                  </a:cxn>
                  <a:cxn ang="0">
                    <a:pos x="9" y="1014"/>
                  </a:cxn>
                  <a:cxn ang="0">
                    <a:pos x="14" y="1082"/>
                  </a:cxn>
                  <a:cxn ang="0">
                    <a:pos x="17" y="1136"/>
                  </a:cxn>
                  <a:cxn ang="0">
                    <a:pos x="26" y="1223"/>
                  </a:cxn>
                  <a:cxn ang="0">
                    <a:pos x="34" y="1293"/>
                  </a:cxn>
                  <a:cxn ang="0">
                    <a:pos x="46" y="1373"/>
                  </a:cxn>
                  <a:cxn ang="0">
                    <a:pos x="60" y="1451"/>
                  </a:cxn>
                  <a:cxn ang="0">
                    <a:pos x="70" y="1513"/>
                  </a:cxn>
                  <a:cxn ang="0">
                    <a:pos x="78" y="1569"/>
                  </a:cxn>
                  <a:cxn ang="0">
                    <a:pos x="86" y="1618"/>
                  </a:cxn>
                  <a:cxn ang="0">
                    <a:pos x="97" y="1681"/>
                  </a:cxn>
                  <a:cxn ang="0">
                    <a:pos x="150" y="1681"/>
                  </a:cxn>
                  <a:cxn ang="0">
                    <a:pos x="142" y="1646"/>
                  </a:cxn>
                  <a:cxn ang="0">
                    <a:pos x="132" y="1590"/>
                  </a:cxn>
                  <a:cxn ang="0">
                    <a:pos x="124" y="1541"/>
                  </a:cxn>
                  <a:cxn ang="0">
                    <a:pos x="113" y="1483"/>
                  </a:cxn>
                  <a:cxn ang="0">
                    <a:pos x="104" y="1420"/>
                  </a:cxn>
                  <a:cxn ang="0">
                    <a:pos x="92" y="1344"/>
                  </a:cxn>
                  <a:cxn ang="0">
                    <a:pos x="82" y="1280"/>
                  </a:cxn>
                  <a:cxn ang="0">
                    <a:pos x="77" y="1223"/>
                  </a:cxn>
                  <a:cxn ang="0">
                    <a:pos x="66" y="1127"/>
                  </a:cxn>
                  <a:cxn ang="0">
                    <a:pos x="60" y="1062"/>
                  </a:cxn>
                  <a:cxn ang="0">
                    <a:pos x="54" y="982"/>
                  </a:cxn>
                  <a:cxn ang="0">
                    <a:pos x="49" y="930"/>
                  </a:cxn>
                  <a:cxn ang="0">
                    <a:pos x="46" y="853"/>
                  </a:cxn>
                  <a:cxn ang="0">
                    <a:pos x="46" y="761"/>
                  </a:cxn>
                  <a:cxn ang="0">
                    <a:pos x="46" y="696"/>
                  </a:cxn>
                  <a:cxn ang="0">
                    <a:pos x="49" y="624"/>
                  </a:cxn>
                  <a:cxn ang="0">
                    <a:pos x="54" y="491"/>
                  </a:cxn>
                  <a:cxn ang="0">
                    <a:pos x="60" y="390"/>
                  </a:cxn>
                  <a:cxn ang="0">
                    <a:pos x="65" y="304"/>
                  </a:cxn>
                  <a:cxn ang="0">
                    <a:pos x="68" y="251"/>
                  </a:cxn>
                  <a:cxn ang="0">
                    <a:pos x="77" y="194"/>
                  </a:cxn>
                  <a:cxn ang="0">
                    <a:pos x="88" y="132"/>
                  </a:cxn>
                  <a:cxn ang="0">
                    <a:pos x="101" y="71"/>
                  </a:cxn>
                  <a:cxn ang="0">
                    <a:pos x="118" y="5"/>
                  </a:cxn>
                  <a:cxn ang="0">
                    <a:pos x="76" y="0"/>
                  </a:cxn>
                </a:cxnLst>
                <a:rect l="0" t="0" r="r" b="b"/>
                <a:pathLst>
                  <a:path w="150" h="1681">
                    <a:moveTo>
                      <a:pt x="76" y="0"/>
                    </a:moveTo>
                    <a:lnTo>
                      <a:pt x="64" y="40"/>
                    </a:lnTo>
                    <a:lnTo>
                      <a:pt x="50" y="97"/>
                    </a:lnTo>
                    <a:lnTo>
                      <a:pt x="38" y="155"/>
                    </a:lnTo>
                    <a:lnTo>
                      <a:pt x="29" y="214"/>
                    </a:lnTo>
                    <a:lnTo>
                      <a:pt x="22" y="280"/>
                    </a:lnTo>
                    <a:lnTo>
                      <a:pt x="17" y="352"/>
                    </a:lnTo>
                    <a:lnTo>
                      <a:pt x="10" y="442"/>
                    </a:lnTo>
                    <a:lnTo>
                      <a:pt x="6" y="517"/>
                    </a:lnTo>
                    <a:lnTo>
                      <a:pt x="1" y="656"/>
                    </a:lnTo>
                    <a:lnTo>
                      <a:pt x="0" y="712"/>
                    </a:lnTo>
                    <a:lnTo>
                      <a:pt x="1" y="773"/>
                    </a:lnTo>
                    <a:lnTo>
                      <a:pt x="1" y="835"/>
                    </a:lnTo>
                    <a:lnTo>
                      <a:pt x="2" y="906"/>
                    </a:lnTo>
                    <a:lnTo>
                      <a:pt x="9" y="1014"/>
                    </a:lnTo>
                    <a:lnTo>
                      <a:pt x="14" y="1082"/>
                    </a:lnTo>
                    <a:lnTo>
                      <a:pt x="17" y="1136"/>
                    </a:lnTo>
                    <a:lnTo>
                      <a:pt x="26" y="1223"/>
                    </a:lnTo>
                    <a:lnTo>
                      <a:pt x="34" y="1293"/>
                    </a:lnTo>
                    <a:lnTo>
                      <a:pt x="46" y="1373"/>
                    </a:lnTo>
                    <a:lnTo>
                      <a:pt x="60" y="1451"/>
                    </a:lnTo>
                    <a:lnTo>
                      <a:pt x="70" y="1513"/>
                    </a:lnTo>
                    <a:lnTo>
                      <a:pt x="78" y="1569"/>
                    </a:lnTo>
                    <a:lnTo>
                      <a:pt x="86" y="1618"/>
                    </a:lnTo>
                    <a:lnTo>
                      <a:pt x="97" y="1681"/>
                    </a:lnTo>
                    <a:lnTo>
                      <a:pt x="150" y="1681"/>
                    </a:lnTo>
                    <a:lnTo>
                      <a:pt x="142" y="1646"/>
                    </a:lnTo>
                    <a:lnTo>
                      <a:pt x="132" y="1590"/>
                    </a:lnTo>
                    <a:lnTo>
                      <a:pt x="124" y="1541"/>
                    </a:lnTo>
                    <a:lnTo>
                      <a:pt x="113" y="1483"/>
                    </a:lnTo>
                    <a:lnTo>
                      <a:pt x="104" y="1420"/>
                    </a:lnTo>
                    <a:lnTo>
                      <a:pt x="92" y="1344"/>
                    </a:lnTo>
                    <a:lnTo>
                      <a:pt x="82" y="1280"/>
                    </a:lnTo>
                    <a:lnTo>
                      <a:pt x="77" y="1223"/>
                    </a:lnTo>
                    <a:lnTo>
                      <a:pt x="66" y="1127"/>
                    </a:lnTo>
                    <a:lnTo>
                      <a:pt x="60" y="1062"/>
                    </a:lnTo>
                    <a:lnTo>
                      <a:pt x="54" y="982"/>
                    </a:lnTo>
                    <a:lnTo>
                      <a:pt x="49" y="930"/>
                    </a:lnTo>
                    <a:lnTo>
                      <a:pt x="46" y="853"/>
                    </a:lnTo>
                    <a:lnTo>
                      <a:pt x="46" y="761"/>
                    </a:lnTo>
                    <a:lnTo>
                      <a:pt x="46" y="696"/>
                    </a:lnTo>
                    <a:lnTo>
                      <a:pt x="49" y="624"/>
                    </a:lnTo>
                    <a:lnTo>
                      <a:pt x="54" y="491"/>
                    </a:lnTo>
                    <a:lnTo>
                      <a:pt x="60" y="390"/>
                    </a:lnTo>
                    <a:lnTo>
                      <a:pt x="65" y="304"/>
                    </a:lnTo>
                    <a:lnTo>
                      <a:pt x="68" y="251"/>
                    </a:lnTo>
                    <a:lnTo>
                      <a:pt x="77" y="194"/>
                    </a:lnTo>
                    <a:lnTo>
                      <a:pt x="88" y="132"/>
                    </a:lnTo>
                    <a:lnTo>
                      <a:pt x="101" y="71"/>
                    </a:lnTo>
                    <a:lnTo>
                      <a:pt x="118" y="5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6350">
                <a:solidFill>
                  <a:srgbClr val="004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4281" name="Freeform 9"/>
              <p:cNvSpPr>
                <a:spLocks/>
              </p:cNvSpPr>
              <p:nvPr/>
            </p:nvSpPr>
            <p:spPr bwMode="auto">
              <a:xfrm>
                <a:off x="2041" y="1501"/>
                <a:ext cx="188" cy="1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2"/>
                  </a:cxn>
                  <a:cxn ang="0">
                    <a:pos x="18" y="42"/>
                  </a:cxn>
                  <a:cxn ang="0">
                    <a:pos x="43" y="52"/>
                  </a:cxn>
                  <a:cxn ang="0">
                    <a:pos x="54" y="56"/>
                  </a:cxn>
                  <a:cxn ang="0">
                    <a:pos x="51" y="73"/>
                  </a:cxn>
                  <a:cxn ang="0">
                    <a:pos x="45" y="101"/>
                  </a:cxn>
                  <a:cxn ang="0">
                    <a:pos x="41" y="123"/>
                  </a:cxn>
                  <a:cxn ang="0">
                    <a:pos x="56" y="129"/>
                  </a:cxn>
                  <a:cxn ang="0">
                    <a:pos x="82" y="132"/>
                  </a:cxn>
                  <a:cxn ang="0">
                    <a:pos x="89" y="133"/>
                  </a:cxn>
                  <a:cxn ang="0">
                    <a:pos x="98" y="100"/>
                  </a:cxn>
                  <a:cxn ang="0">
                    <a:pos x="104" y="72"/>
                  </a:cxn>
                  <a:cxn ang="0">
                    <a:pos x="109" y="67"/>
                  </a:cxn>
                  <a:cxn ang="0">
                    <a:pos x="139" y="66"/>
                  </a:cxn>
                  <a:cxn ang="0">
                    <a:pos x="163" y="58"/>
                  </a:cxn>
                  <a:cxn ang="0">
                    <a:pos x="181" y="43"/>
                  </a:cxn>
                  <a:cxn ang="0">
                    <a:pos x="185" y="30"/>
                  </a:cxn>
                  <a:cxn ang="0">
                    <a:pos x="188" y="1"/>
                  </a:cxn>
                  <a:cxn ang="0">
                    <a:pos x="0" y="0"/>
                  </a:cxn>
                </a:cxnLst>
                <a:rect l="0" t="0" r="r" b="b"/>
                <a:pathLst>
                  <a:path w="188" h="133">
                    <a:moveTo>
                      <a:pt x="0" y="0"/>
                    </a:moveTo>
                    <a:lnTo>
                      <a:pt x="4" y="22"/>
                    </a:lnTo>
                    <a:lnTo>
                      <a:pt x="18" y="42"/>
                    </a:lnTo>
                    <a:lnTo>
                      <a:pt x="43" y="52"/>
                    </a:lnTo>
                    <a:lnTo>
                      <a:pt x="54" y="56"/>
                    </a:lnTo>
                    <a:lnTo>
                      <a:pt x="51" y="73"/>
                    </a:lnTo>
                    <a:lnTo>
                      <a:pt x="45" y="101"/>
                    </a:lnTo>
                    <a:lnTo>
                      <a:pt x="41" y="123"/>
                    </a:lnTo>
                    <a:lnTo>
                      <a:pt x="56" y="129"/>
                    </a:lnTo>
                    <a:lnTo>
                      <a:pt x="82" y="132"/>
                    </a:lnTo>
                    <a:lnTo>
                      <a:pt x="89" y="133"/>
                    </a:lnTo>
                    <a:lnTo>
                      <a:pt x="98" y="100"/>
                    </a:lnTo>
                    <a:lnTo>
                      <a:pt x="104" y="72"/>
                    </a:lnTo>
                    <a:lnTo>
                      <a:pt x="109" y="67"/>
                    </a:lnTo>
                    <a:lnTo>
                      <a:pt x="139" y="66"/>
                    </a:lnTo>
                    <a:lnTo>
                      <a:pt x="163" y="58"/>
                    </a:lnTo>
                    <a:lnTo>
                      <a:pt x="181" y="43"/>
                    </a:lnTo>
                    <a:lnTo>
                      <a:pt x="185" y="30"/>
                    </a:lnTo>
                    <a:lnTo>
                      <a:pt x="188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solidFill>
                  <a:srgbClr val="004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126" y="1744"/>
                <a:ext cx="837" cy="1563"/>
                <a:chOff x="2126" y="1744"/>
                <a:chExt cx="837" cy="1563"/>
              </a:xfrm>
              <a:grpFill/>
            </p:grpSpPr>
            <p:sp>
              <p:nvSpPr>
                <p:cNvPr id="54283" name="Freeform 11"/>
                <p:cNvSpPr>
                  <a:spLocks/>
                </p:cNvSpPr>
                <p:nvPr/>
              </p:nvSpPr>
              <p:spPr bwMode="auto">
                <a:xfrm>
                  <a:off x="2126" y="1744"/>
                  <a:ext cx="837" cy="1563"/>
                </a:xfrm>
                <a:custGeom>
                  <a:avLst/>
                  <a:gdLst/>
                  <a:ahLst/>
                  <a:cxnLst>
                    <a:cxn ang="0">
                      <a:pos x="0" y="1563"/>
                    </a:cxn>
                    <a:cxn ang="0">
                      <a:pos x="26" y="1254"/>
                    </a:cxn>
                    <a:cxn ang="0">
                      <a:pos x="53" y="1126"/>
                    </a:cxn>
                    <a:cxn ang="0">
                      <a:pos x="69" y="982"/>
                    </a:cxn>
                    <a:cxn ang="0">
                      <a:pos x="96" y="827"/>
                    </a:cxn>
                    <a:cxn ang="0">
                      <a:pos x="133" y="688"/>
                    </a:cxn>
                    <a:cxn ang="0">
                      <a:pos x="165" y="576"/>
                    </a:cxn>
                    <a:cxn ang="0">
                      <a:pos x="213" y="464"/>
                    </a:cxn>
                    <a:cxn ang="0">
                      <a:pos x="277" y="352"/>
                    </a:cxn>
                    <a:cxn ang="0">
                      <a:pos x="336" y="267"/>
                    </a:cxn>
                    <a:cxn ang="0">
                      <a:pos x="389" y="197"/>
                    </a:cxn>
                    <a:cxn ang="0">
                      <a:pos x="448" y="144"/>
                    </a:cxn>
                    <a:cxn ang="0">
                      <a:pos x="554" y="80"/>
                    </a:cxn>
                    <a:cxn ang="0">
                      <a:pos x="677" y="32"/>
                    </a:cxn>
                    <a:cxn ang="0">
                      <a:pos x="837" y="0"/>
                    </a:cxn>
                    <a:cxn ang="0">
                      <a:pos x="757" y="69"/>
                    </a:cxn>
                    <a:cxn ang="0">
                      <a:pos x="704" y="123"/>
                    </a:cxn>
                    <a:cxn ang="0">
                      <a:pos x="645" y="197"/>
                    </a:cxn>
                    <a:cxn ang="0">
                      <a:pos x="602" y="251"/>
                    </a:cxn>
                    <a:cxn ang="0">
                      <a:pos x="544" y="315"/>
                    </a:cxn>
                    <a:cxn ang="0">
                      <a:pos x="490" y="379"/>
                    </a:cxn>
                    <a:cxn ang="0">
                      <a:pos x="416" y="469"/>
                    </a:cxn>
                    <a:cxn ang="0">
                      <a:pos x="357" y="539"/>
                    </a:cxn>
                    <a:cxn ang="0">
                      <a:pos x="309" y="619"/>
                    </a:cxn>
                    <a:cxn ang="0">
                      <a:pos x="261" y="710"/>
                    </a:cxn>
                    <a:cxn ang="0">
                      <a:pos x="229" y="790"/>
                    </a:cxn>
                    <a:cxn ang="0">
                      <a:pos x="181" y="896"/>
                    </a:cxn>
                    <a:cxn ang="0">
                      <a:pos x="138" y="1019"/>
                    </a:cxn>
                    <a:cxn ang="0">
                      <a:pos x="101" y="1153"/>
                    </a:cxn>
                    <a:cxn ang="0">
                      <a:pos x="74" y="1297"/>
                    </a:cxn>
                    <a:cxn ang="0">
                      <a:pos x="53" y="1441"/>
                    </a:cxn>
                    <a:cxn ang="0">
                      <a:pos x="58" y="1563"/>
                    </a:cxn>
                    <a:cxn ang="0">
                      <a:pos x="0" y="1563"/>
                    </a:cxn>
                  </a:cxnLst>
                  <a:rect l="0" t="0" r="r" b="b"/>
                  <a:pathLst>
                    <a:path w="837" h="1563">
                      <a:moveTo>
                        <a:pt x="0" y="1563"/>
                      </a:moveTo>
                      <a:lnTo>
                        <a:pt x="26" y="1254"/>
                      </a:lnTo>
                      <a:lnTo>
                        <a:pt x="53" y="1126"/>
                      </a:lnTo>
                      <a:lnTo>
                        <a:pt x="69" y="982"/>
                      </a:lnTo>
                      <a:lnTo>
                        <a:pt x="96" y="827"/>
                      </a:lnTo>
                      <a:lnTo>
                        <a:pt x="133" y="688"/>
                      </a:lnTo>
                      <a:lnTo>
                        <a:pt x="165" y="576"/>
                      </a:lnTo>
                      <a:lnTo>
                        <a:pt x="213" y="464"/>
                      </a:lnTo>
                      <a:lnTo>
                        <a:pt x="277" y="352"/>
                      </a:lnTo>
                      <a:lnTo>
                        <a:pt x="336" y="267"/>
                      </a:lnTo>
                      <a:lnTo>
                        <a:pt x="389" y="197"/>
                      </a:lnTo>
                      <a:lnTo>
                        <a:pt x="448" y="144"/>
                      </a:lnTo>
                      <a:lnTo>
                        <a:pt x="554" y="80"/>
                      </a:lnTo>
                      <a:lnTo>
                        <a:pt x="677" y="32"/>
                      </a:lnTo>
                      <a:lnTo>
                        <a:pt x="837" y="0"/>
                      </a:lnTo>
                      <a:lnTo>
                        <a:pt x="757" y="69"/>
                      </a:lnTo>
                      <a:lnTo>
                        <a:pt x="704" y="123"/>
                      </a:lnTo>
                      <a:lnTo>
                        <a:pt x="645" y="197"/>
                      </a:lnTo>
                      <a:lnTo>
                        <a:pt x="602" y="251"/>
                      </a:lnTo>
                      <a:lnTo>
                        <a:pt x="544" y="315"/>
                      </a:lnTo>
                      <a:lnTo>
                        <a:pt x="490" y="379"/>
                      </a:lnTo>
                      <a:lnTo>
                        <a:pt x="416" y="469"/>
                      </a:lnTo>
                      <a:lnTo>
                        <a:pt x="357" y="539"/>
                      </a:lnTo>
                      <a:lnTo>
                        <a:pt x="309" y="619"/>
                      </a:lnTo>
                      <a:lnTo>
                        <a:pt x="261" y="710"/>
                      </a:lnTo>
                      <a:lnTo>
                        <a:pt x="229" y="790"/>
                      </a:lnTo>
                      <a:lnTo>
                        <a:pt x="181" y="896"/>
                      </a:lnTo>
                      <a:lnTo>
                        <a:pt x="138" y="1019"/>
                      </a:lnTo>
                      <a:lnTo>
                        <a:pt x="101" y="1153"/>
                      </a:lnTo>
                      <a:lnTo>
                        <a:pt x="74" y="1297"/>
                      </a:lnTo>
                      <a:lnTo>
                        <a:pt x="53" y="1441"/>
                      </a:lnTo>
                      <a:lnTo>
                        <a:pt x="58" y="1563"/>
                      </a:lnTo>
                      <a:lnTo>
                        <a:pt x="0" y="1563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6350">
                  <a:solidFill>
                    <a:srgbClr val="004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54284" name="Freeform 12"/>
                <p:cNvSpPr>
                  <a:spLocks/>
                </p:cNvSpPr>
                <p:nvPr/>
              </p:nvSpPr>
              <p:spPr bwMode="auto">
                <a:xfrm>
                  <a:off x="2211" y="1861"/>
                  <a:ext cx="528" cy="955"/>
                </a:xfrm>
                <a:custGeom>
                  <a:avLst/>
                  <a:gdLst/>
                  <a:ahLst/>
                  <a:cxnLst>
                    <a:cxn ang="0">
                      <a:pos x="528" y="0"/>
                    </a:cxn>
                    <a:cxn ang="0">
                      <a:pos x="453" y="59"/>
                    </a:cxn>
                    <a:cxn ang="0">
                      <a:pos x="352" y="171"/>
                    </a:cxn>
                    <a:cxn ang="0">
                      <a:pos x="277" y="267"/>
                    </a:cxn>
                    <a:cxn ang="0">
                      <a:pos x="197" y="390"/>
                    </a:cxn>
                    <a:cxn ang="0">
                      <a:pos x="133" y="529"/>
                    </a:cxn>
                    <a:cxn ang="0">
                      <a:pos x="75" y="657"/>
                    </a:cxn>
                    <a:cxn ang="0">
                      <a:pos x="37" y="806"/>
                    </a:cxn>
                    <a:cxn ang="0">
                      <a:pos x="0" y="955"/>
                    </a:cxn>
                    <a:cxn ang="0">
                      <a:pos x="37" y="737"/>
                    </a:cxn>
                    <a:cxn ang="0">
                      <a:pos x="96" y="550"/>
                    </a:cxn>
                    <a:cxn ang="0">
                      <a:pos x="165" y="395"/>
                    </a:cxn>
                    <a:cxn ang="0">
                      <a:pos x="245" y="278"/>
                    </a:cxn>
                    <a:cxn ang="0">
                      <a:pos x="320" y="176"/>
                    </a:cxn>
                    <a:cxn ang="0">
                      <a:pos x="528" y="0"/>
                    </a:cxn>
                  </a:cxnLst>
                  <a:rect l="0" t="0" r="r" b="b"/>
                  <a:pathLst>
                    <a:path w="528" h="955">
                      <a:moveTo>
                        <a:pt x="528" y="0"/>
                      </a:moveTo>
                      <a:lnTo>
                        <a:pt x="453" y="59"/>
                      </a:lnTo>
                      <a:lnTo>
                        <a:pt x="352" y="171"/>
                      </a:lnTo>
                      <a:lnTo>
                        <a:pt x="277" y="267"/>
                      </a:lnTo>
                      <a:lnTo>
                        <a:pt x="197" y="390"/>
                      </a:lnTo>
                      <a:lnTo>
                        <a:pt x="133" y="529"/>
                      </a:lnTo>
                      <a:lnTo>
                        <a:pt x="75" y="657"/>
                      </a:lnTo>
                      <a:lnTo>
                        <a:pt x="37" y="806"/>
                      </a:lnTo>
                      <a:lnTo>
                        <a:pt x="0" y="955"/>
                      </a:lnTo>
                      <a:lnTo>
                        <a:pt x="37" y="737"/>
                      </a:lnTo>
                      <a:lnTo>
                        <a:pt x="96" y="550"/>
                      </a:lnTo>
                      <a:lnTo>
                        <a:pt x="165" y="395"/>
                      </a:lnTo>
                      <a:lnTo>
                        <a:pt x="245" y="278"/>
                      </a:lnTo>
                      <a:lnTo>
                        <a:pt x="320" y="176"/>
                      </a:lnTo>
                      <a:lnTo>
                        <a:pt x="528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1766" y="1875"/>
                <a:ext cx="374" cy="1431"/>
                <a:chOff x="1766" y="1875"/>
                <a:chExt cx="374" cy="1431"/>
              </a:xfrm>
              <a:grpFill/>
            </p:grpSpPr>
            <p:sp>
              <p:nvSpPr>
                <p:cNvPr id="54286" name="Freeform 14"/>
                <p:cNvSpPr>
                  <a:spLocks/>
                </p:cNvSpPr>
                <p:nvPr/>
              </p:nvSpPr>
              <p:spPr bwMode="auto">
                <a:xfrm>
                  <a:off x="1766" y="1875"/>
                  <a:ext cx="374" cy="1431"/>
                </a:xfrm>
                <a:custGeom>
                  <a:avLst/>
                  <a:gdLst/>
                  <a:ahLst/>
                  <a:cxnLst>
                    <a:cxn ang="0">
                      <a:pos x="374" y="1431"/>
                    </a:cxn>
                    <a:cxn ang="0">
                      <a:pos x="347" y="1345"/>
                    </a:cxn>
                    <a:cxn ang="0">
                      <a:pos x="304" y="1260"/>
                    </a:cxn>
                    <a:cxn ang="0">
                      <a:pos x="267" y="1164"/>
                    </a:cxn>
                    <a:cxn ang="0">
                      <a:pos x="235" y="1062"/>
                    </a:cxn>
                    <a:cxn ang="0">
                      <a:pos x="214" y="961"/>
                    </a:cxn>
                    <a:cxn ang="0">
                      <a:pos x="198" y="865"/>
                    </a:cxn>
                    <a:cxn ang="0">
                      <a:pos x="192" y="785"/>
                    </a:cxn>
                    <a:cxn ang="0">
                      <a:pos x="171" y="662"/>
                    </a:cxn>
                    <a:cxn ang="0">
                      <a:pos x="160" y="529"/>
                    </a:cxn>
                    <a:cxn ang="0">
                      <a:pos x="160" y="406"/>
                    </a:cxn>
                    <a:cxn ang="0">
                      <a:pos x="160" y="283"/>
                    </a:cxn>
                    <a:cxn ang="0">
                      <a:pos x="166" y="177"/>
                    </a:cxn>
                    <a:cxn ang="0">
                      <a:pos x="182" y="0"/>
                    </a:cxn>
                    <a:cxn ang="0">
                      <a:pos x="139" y="107"/>
                    </a:cxn>
                    <a:cxn ang="0">
                      <a:pos x="102" y="219"/>
                    </a:cxn>
                    <a:cxn ang="0">
                      <a:pos x="64" y="321"/>
                    </a:cxn>
                    <a:cxn ang="0">
                      <a:pos x="32" y="433"/>
                    </a:cxn>
                    <a:cxn ang="0">
                      <a:pos x="22" y="523"/>
                    </a:cxn>
                    <a:cxn ang="0">
                      <a:pos x="11" y="598"/>
                    </a:cxn>
                    <a:cxn ang="0">
                      <a:pos x="0" y="694"/>
                    </a:cxn>
                    <a:cxn ang="0">
                      <a:pos x="6" y="817"/>
                    </a:cxn>
                    <a:cxn ang="0">
                      <a:pos x="22" y="924"/>
                    </a:cxn>
                    <a:cxn ang="0">
                      <a:pos x="38" y="1009"/>
                    </a:cxn>
                    <a:cxn ang="0">
                      <a:pos x="59" y="1084"/>
                    </a:cxn>
                    <a:cxn ang="0">
                      <a:pos x="86" y="1169"/>
                    </a:cxn>
                    <a:cxn ang="0">
                      <a:pos x="123" y="1260"/>
                    </a:cxn>
                    <a:cxn ang="0">
                      <a:pos x="166" y="1324"/>
                    </a:cxn>
                    <a:cxn ang="0">
                      <a:pos x="203" y="1377"/>
                    </a:cxn>
                    <a:cxn ang="0">
                      <a:pos x="251" y="1431"/>
                    </a:cxn>
                    <a:cxn ang="0">
                      <a:pos x="374" y="1431"/>
                    </a:cxn>
                  </a:cxnLst>
                  <a:rect l="0" t="0" r="r" b="b"/>
                  <a:pathLst>
                    <a:path w="374" h="1431">
                      <a:moveTo>
                        <a:pt x="374" y="1431"/>
                      </a:moveTo>
                      <a:lnTo>
                        <a:pt x="347" y="1345"/>
                      </a:lnTo>
                      <a:lnTo>
                        <a:pt x="304" y="1260"/>
                      </a:lnTo>
                      <a:lnTo>
                        <a:pt x="267" y="1164"/>
                      </a:lnTo>
                      <a:lnTo>
                        <a:pt x="235" y="1062"/>
                      </a:lnTo>
                      <a:lnTo>
                        <a:pt x="214" y="961"/>
                      </a:lnTo>
                      <a:lnTo>
                        <a:pt x="198" y="865"/>
                      </a:lnTo>
                      <a:lnTo>
                        <a:pt x="192" y="785"/>
                      </a:lnTo>
                      <a:lnTo>
                        <a:pt x="171" y="662"/>
                      </a:lnTo>
                      <a:lnTo>
                        <a:pt x="160" y="529"/>
                      </a:lnTo>
                      <a:lnTo>
                        <a:pt x="160" y="406"/>
                      </a:lnTo>
                      <a:lnTo>
                        <a:pt x="160" y="283"/>
                      </a:lnTo>
                      <a:lnTo>
                        <a:pt x="166" y="177"/>
                      </a:lnTo>
                      <a:lnTo>
                        <a:pt x="182" y="0"/>
                      </a:lnTo>
                      <a:lnTo>
                        <a:pt x="139" y="107"/>
                      </a:lnTo>
                      <a:lnTo>
                        <a:pt x="102" y="219"/>
                      </a:lnTo>
                      <a:lnTo>
                        <a:pt x="64" y="321"/>
                      </a:lnTo>
                      <a:lnTo>
                        <a:pt x="32" y="433"/>
                      </a:lnTo>
                      <a:lnTo>
                        <a:pt x="22" y="523"/>
                      </a:lnTo>
                      <a:lnTo>
                        <a:pt x="11" y="598"/>
                      </a:lnTo>
                      <a:lnTo>
                        <a:pt x="0" y="694"/>
                      </a:lnTo>
                      <a:lnTo>
                        <a:pt x="6" y="817"/>
                      </a:lnTo>
                      <a:lnTo>
                        <a:pt x="22" y="924"/>
                      </a:lnTo>
                      <a:lnTo>
                        <a:pt x="38" y="1009"/>
                      </a:lnTo>
                      <a:lnTo>
                        <a:pt x="59" y="1084"/>
                      </a:lnTo>
                      <a:lnTo>
                        <a:pt x="86" y="1169"/>
                      </a:lnTo>
                      <a:lnTo>
                        <a:pt x="123" y="1260"/>
                      </a:lnTo>
                      <a:lnTo>
                        <a:pt x="166" y="1324"/>
                      </a:lnTo>
                      <a:lnTo>
                        <a:pt x="203" y="1377"/>
                      </a:lnTo>
                      <a:lnTo>
                        <a:pt x="251" y="1431"/>
                      </a:lnTo>
                      <a:lnTo>
                        <a:pt x="374" y="1431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004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54287" name="Freeform 15"/>
                <p:cNvSpPr>
                  <a:spLocks/>
                </p:cNvSpPr>
                <p:nvPr/>
              </p:nvSpPr>
              <p:spPr bwMode="auto">
                <a:xfrm>
                  <a:off x="1836" y="2297"/>
                  <a:ext cx="202" cy="96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128"/>
                    </a:cxn>
                    <a:cxn ang="0">
                      <a:pos x="5" y="272"/>
                    </a:cxn>
                    <a:cxn ang="0">
                      <a:pos x="26" y="438"/>
                    </a:cxn>
                    <a:cxn ang="0">
                      <a:pos x="53" y="608"/>
                    </a:cxn>
                    <a:cxn ang="0">
                      <a:pos x="96" y="753"/>
                    </a:cxn>
                    <a:cxn ang="0">
                      <a:pos x="165" y="891"/>
                    </a:cxn>
                    <a:cxn ang="0">
                      <a:pos x="202" y="961"/>
                    </a:cxn>
                    <a:cxn ang="0">
                      <a:pos x="154" y="833"/>
                    </a:cxn>
                    <a:cxn ang="0">
                      <a:pos x="106" y="710"/>
                    </a:cxn>
                    <a:cxn ang="0">
                      <a:pos x="69" y="560"/>
                    </a:cxn>
                    <a:cxn ang="0">
                      <a:pos x="42" y="422"/>
                    </a:cxn>
                    <a:cxn ang="0">
                      <a:pos x="21" y="262"/>
                    </a:cxn>
                    <a:cxn ang="0">
                      <a:pos x="5" y="165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02" h="961">
                      <a:moveTo>
                        <a:pt x="21" y="0"/>
                      </a:moveTo>
                      <a:lnTo>
                        <a:pt x="0" y="128"/>
                      </a:lnTo>
                      <a:lnTo>
                        <a:pt x="5" y="272"/>
                      </a:lnTo>
                      <a:lnTo>
                        <a:pt x="26" y="438"/>
                      </a:lnTo>
                      <a:lnTo>
                        <a:pt x="53" y="608"/>
                      </a:lnTo>
                      <a:lnTo>
                        <a:pt x="96" y="753"/>
                      </a:lnTo>
                      <a:lnTo>
                        <a:pt x="165" y="891"/>
                      </a:lnTo>
                      <a:lnTo>
                        <a:pt x="202" y="961"/>
                      </a:lnTo>
                      <a:lnTo>
                        <a:pt x="154" y="833"/>
                      </a:lnTo>
                      <a:lnTo>
                        <a:pt x="106" y="710"/>
                      </a:lnTo>
                      <a:lnTo>
                        <a:pt x="69" y="560"/>
                      </a:lnTo>
                      <a:lnTo>
                        <a:pt x="42" y="422"/>
                      </a:lnTo>
                      <a:lnTo>
                        <a:pt x="21" y="262"/>
                      </a:lnTo>
                      <a:lnTo>
                        <a:pt x="5" y="165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1956" y="1006"/>
              <a:ext cx="413" cy="523"/>
              <a:chOff x="1956" y="1006"/>
              <a:chExt cx="413" cy="523"/>
            </a:xfrm>
            <a:grpFill/>
          </p:grpSpPr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2102" y="1006"/>
                <a:ext cx="176" cy="221"/>
                <a:chOff x="2102" y="1006"/>
                <a:chExt cx="176" cy="221"/>
              </a:xfrm>
              <a:grpFill/>
            </p:grpSpPr>
            <p:sp>
              <p:nvSpPr>
                <p:cNvPr id="54290" name="Freeform 18"/>
                <p:cNvSpPr>
                  <a:spLocks/>
                </p:cNvSpPr>
                <p:nvPr/>
              </p:nvSpPr>
              <p:spPr bwMode="auto">
                <a:xfrm>
                  <a:off x="2102" y="1006"/>
                  <a:ext cx="176" cy="221"/>
                </a:xfrm>
                <a:custGeom>
                  <a:avLst/>
                  <a:gdLst/>
                  <a:ahLst/>
                  <a:cxnLst>
                    <a:cxn ang="0">
                      <a:pos x="0" y="106"/>
                    </a:cxn>
                    <a:cxn ang="0">
                      <a:pos x="14" y="80"/>
                    </a:cxn>
                    <a:cxn ang="0">
                      <a:pos x="32" y="58"/>
                    </a:cxn>
                    <a:cxn ang="0">
                      <a:pos x="70" y="32"/>
                    </a:cxn>
                    <a:cxn ang="0">
                      <a:pos x="104" y="16"/>
                    </a:cxn>
                    <a:cxn ang="0">
                      <a:pos x="142" y="0"/>
                    </a:cxn>
                    <a:cxn ang="0">
                      <a:pos x="147" y="29"/>
                    </a:cxn>
                    <a:cxn ang="0">
                      <a:pos x="152" y="58"/>
                    </a:cxn>
                    <a:cxn ang="0">
                      <a:pos x="163" y="82"/>
                    </a:cxn>
                    <a:cxn ang="0">
                      <a:pos x="176" y="122"/>
                    </a:cxn>
                    <a:cxn ang="0">
                      <a:pos x="171" y="173"/>
                    </a:cxn>
                    <a:cxn ang="0">
                      <a:pos x="56" y="221"/>
                    </a:cxn>
                    <a:cxn ang="0">
                      <a:pos x="0" y="106"/>
                    </a:cxn>
                  </a:cxnLst>
                  <a:rect l="0" t="0" r="r" b="b"/>
                  <a:pathLst>
                    <a:path w="176" h="221">
                      <a:moveTo>
                        <a:pt x="0" y="106"/>
                      </a:moveTo>
                      <a:lnTo>
                        <a:pt x="14" y="80"/>
                      </a:lnTo>
                      <a:lnTo>
                        <a:pt x="32" y="58"/>
                      </a:lnTo>
                      <a:lnTo>
                        <a:pt x="70" y="32"/>
                      </a:lnTo>
                      <a:lnTo>
                        <a:pt x="104" y="16"/>
                      </a:lnTo>
                      <a:lnTo>
                        <a:pt x="142" y="0"/>
                      </a:lnTo>
                      <a:lnTo>
                        <a:pt x="147" y="29"/>
                      </a:lnTo>
                      <a:lnTo>
                        <a:pt x="152" y="58"/>
                      </a:lnTo>
                      <a:lnTo>
                        <a:pt x="163" y="82"/>
                      </a:lnTo>
                      <a:lnTo>
                        <a:pt x="176" y="122"/>
                      </a:lnTo>
                      <a:lnTo>
                        <a:pt x="171" y="173"/>
                      </a:lnTo>
                      <a:lnTo>
                        <a:pt x="56" y="221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grpFill/>
                <a:ln w="635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54291" name="Freeform 19"/>
                <p:cNvSpPr>
                  <a:spLocks/>
                </p:cNvSpPr>
                <p:nvPr/>
              </p:nvSpPr>
              <p:spPr bwMode="auto">
                <a:xfrm>
                  <a:off x="2116" y="1022"/>
                  <a:ext cx="117" cy="136"/>
                </a:xfrm>
                <a:custGeom>
                  <a:avLst/>
                  <a:gdLst/>
                  <a:ahLst/>
                  <a:cxnLst>
                    <a:cxn ang="0">
                      <a:pos x="33" y="44"/>
                    </a:cxn>
                    <a:cxn ang="0">
                      <a:pos x="57" y="28"/>
                    </a:cxn>
                    <a:cxn ang="0">
                      <a:pos x="76" y="16"/>
                    </a:cxn>
                    <a:cxn ang="0">
                      <a:pos x="98" y="6"/>
                    </a:cxn>
                    <a:cxn ang="0">
                      <a:pos x="117" y="0"/>
                    </a:cxn>
                    <a:cxn ang="0">
                      <a:pos x="100" y="30"/>
                    </a:cxn>
                    <a:cxn ang="0">
                      <a:pos x="89" y="58"/>
                    </a:cxn>
                    <a:cxn ang="0">
                      <a:pos x="81" y="81"/>
                    </a:cxn>
                    <a:cxn ang="0">
                      <a:pos x="74" y="108"/>
                    </a:cxn>
                    <a:cxn ang="0">
                      <a:pos x="61" y="136"/>
                    </a:cxn>
                    <a:cxn ang="0">
                      <a:pos x="0" y="69"/>
                    </a:cxn>
                    <a:cxn ang="0">
                      <a:pos x="33" y="44"/>
                    </a:cxn>
                  </a:cxnLst>
                  <a:rect l="0" t="0" r="r" b="b"/>
                  <a:pathLst>
                    <a:path w="117" h="136">
                      <a:moveTo>
                        <a:pt x="33" y="44"/>
                      </a:moveTo>
                      <a:lnTo>
                        <a:pt x="57" y="28"/>
                      </a:lnTo>
                      <a:lnTo>
                        <a:pt x="76" y="16"/>
                      </a:lnTo>
                      <a:lnTo>
                        <a:pt x="98" y="6"/>
                      </a:lnTo>
                      <a:lnTo>
                        <a:pt x="117" y="0"/>
                      </a:lnTo>
                      <a:lnTo>
                        <a:pt x="100" y="30"/>
                      </a:lnTo>
                      <a:lnTo>
                        <a:pt x="89" y="58"/>
                      </a:lnTo>
                      <a:lnTo>
                        <a:pt x="81" y="81"/>
                      </a:lnTo>
                      <a:lnTo>
                        <a:pt x="74" y="108"/>
                      </a:lnTo>
                      <a:lnTo>
                        <a:pt x="61" y="136"/>
                      </a:lnTo>
                      <a:lnTo>
                        <a:pt x="0" y="69"/>
                      </a:lnTo>
                      <a:lnTo>
                        <a:pt x="33" y="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54292" name="Freeform 20"/>
                <p:cNvSpPr>
                  <a:spLocks/>
                </p:cNvSpPr>
                <p:nvPr/>
              </p:nvSpPr>
              <p:spPr bwMode="auto">
                <a:xfrm>
                  <a:off x="2194" y="1031"/>
                  <a:ext cx="79" cy="125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24" y="36"/>
                    </a:cxn>
                    <a:cxn ang="0">
                      <a:pos x="14" y="64"/>
                    </a:cxn>
                    <a:cxn ang="0">
                      <a:pos x="10" y="87"/>
                    </a:cxn>
                    <a:cxn ang="0">
                      <a:pos x="0" y="125"/>
                    </a:cxn>
                    <a:cxn ang="0">
                      <a:pos x="70" y="119"/>
                    </a:cxn>
                    <a:cxn ang="0">
                      <a:pos x="79" y="75"/>
                    </a:cxn>
                    <a:cxn ang="0">
                      <a:pos x="59" y="59"/>
                    </a:cxn>
                    <a:cxn ang="0">
                      <a:pos x="48" y="36"/>
                    </a:cxn>
                    <a:cxn ang="0">
                      <a:pos x="44" y="24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79" h="125">
                      <a:moveTo>
                        <a:pt x="42" y="0"/>
                      </a:moveTo>
                      <a:lnTo>
                        <a:pt x="24" y="36"/>
                      </a:lnTo>
                      <a:lnTo>
                        <a:pt x="14" y="64"/>
                      </a:lnTo>
                      <a:lnTo>
                        <a:pt x="10" y="87"/>
                      </a:lnTo>
                      <a:lnTo>
                        <a:pt x="0" y="125"/>
                      </a:lnTo>
                      <a:lnTo>
                        <a:pt x="70" y="119"/>
                      </a:lnTo>
                      <a:lnTo>
                        <a:pt x="79" y="75"/>
                      </a:lnTo>
                      <a:lnTo>
                        <a:pt x="59" y="59"/>
                      </a:lnTo>
                      <a:lnTo>
                        <a:pt x="48" y="36"/>
                      </a:lnTo>
                      <a:lnTo>
                        <a:pt x="44" y="24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54293" name="Freeform 21"/>
              <p:cNvSpPr>
                <a:spLocks/>
              </p:cNvSpPr>
              <p:nvPr/>
            </p:nvSpPr>
            <p:spPr bwMode="auto">
              <a:xfrm>
                <a:off x="1956" y="1032"/>
                <a:ext cx="285" cy="491"/>
              </a:xfrm>
              <a:custGeom>
                <a:avLst/>
                <a:gdLst/>
                <a:ahLst/>
                <a:cxnLst>
                  <a:cxn ang="0">
                    <a:pos x="69" y="27"/>
                  </a:cxn>
                  <a:cxn ang="0">
                    <a:pos x="80" y="59"/>
                  </a:cxn>
                  <a:cxn ang="0">
                    <a:pos x="81" y="80"/>
                  </a:cxn>
                  <a:cxn ang="0">
                    <a:pos x="77" y="102"/>
                  </a:cxn>
                  <a:cxn ang="0">
                    <a:pos x="72" y="123"/>
                  </a:cxn>
                  <a:cxn ang="0">
                    <a:pos x="64" y="143"/>
                  </a:cxn>
                  <a:cxn ang="0">
                    <a:pos x="52" y="170"/>
                  </a:cxn>
                  <a:cxn ang="0">
                    <a:pos x="42" y="192"/>
                  </a:cxn>
                  <a:cxn ang="0">
                    <a:pos x="29" y="216"/>
                  </a:cxn>
                  <a:cxn ang="0">
                    <a:pos x="16" y="254"/>
                  </a:cxn>
                  <a:cxn ang="0">
                    <a:pos x="6" y="284"/>
                  </a:cxn>
                  <a:cxn ang="0">
                    <a:pos x="1" y="311"/>
                  </a:cxn>
                  <a:cxn ang="0">
                    <a:pos x="0" y="343"/>
                  </a:cxn>
                  <a:cxn ang="0">
                    <a:pos x="1" y="366"/>
                  </a:cxn>
                  <a:cxn ang="0">
                    <a:pos x="6" y="394"/>
                  </a:cxn>
                  <a:cxn ang="0">
                    <a:pos x="17" y="417"/>
                  </a:cxn>
                  <a:cxn ang="0">
                    <a:pos x="26" y="435"/>
                  </a:cxn>
                  <a:cxn ang="0">
                    <a:pos x="50" y="459"/>
                  </a:cxn>
                  <a:cxn ang="0">
                    <a:pos x="80" y="475"/>
                  </a:cxn>
                  <a:cxn ang="0">
                    <a:pos x="128" y="483"/>
                  </a:cxn>
                  <a:cxn ang="0">
                    <a:pos x="189" y="491"/>
                  </a:cxn>
                  <a:cxn ang="0">
                    <a:pos x="229" y="478"/>
                  </a:cxn>
                  <a:cxn ang="0">
                    <a:pos x="256" y="454"/>
                  </a:cxn>
                  <a:cxn ang="0">
                    <a:pos x="272" y="417"/>
                  </a:cxn>
                  <a:cxn ang="0">
                    <a:pos x="280" y="374"/>
                  </a:cxn>
                  <a:cxn ang="0">
                    <a:pos x="285" y="336"/>
                  </a:cxn>
                  <a:cxn ang="0">
                    <a:pos x="285" y="296"/>
                  </a:cxn>
                  <a:cxn ang="0">
                    <a:pos x="282" y="264"/>
                  </a:cxn>
                  <a:cxn ang="0">
                    <a:pos x="280" y="227"/>
                  </a:cxn>
                  <a:cxn ang="0">
                    <a:pos x="274" y="192"/>
                  </a:cxn>
                  <a:cxn ang="0">
                    <a:pos x="266" y="150"/>
                  </a:cxn>
                  <a:cxn ang="0">
                    <a:pos x="250" y="118"/>
                  </a:cxn>
                  <a:cxn ang="0">
                    <a:pos x="232" y="83"/>
                  </a:cxn>
                  <a:cxn ang="0">
                    <a:pos x="208" y="56"/>
                  </a:cxn>
                  <a:cxn ang="0">
                    <a:pos x="184" y="40"/>
                  </a:cxn>
                  <a:cxn ang="0">
                    <a:pos x="154" y="22"/>
                  </a:cxn>
                  <a:cxn ang="0">
                    <a:pos x="124" y="12"/>
                  </a:cxn>
                  <a:cxn ang="0">
                    <a:pos x="96" y="6"/>
                  </a:cxn>
                  <a:cxn ang="0">
                    <a:pos x="58" y="0"/>
                  </a:cxn>
                  <a:cxn ang="0">
                    <a:pos x="69" y="27"/>
                  </a:cxn>
                </a:cxnLst>
                <a:rect l="0" t="0" r="r" b="b"/>
                <a:pathLst>
                  <a:path w="285" h="491">
                    <a:moveTo>
                      <a:pt x="69" y="27"/>
                    </a:moveTo>
                    <a:lnTo>
                      <a:pt x="80" y="59"/>
                    </a:lnTo>
                    <a:lnTo>
                      <a:pt x="81" y="80"/>
                    </a:lnTo>
                    <a:lnTo>
                      <a:pt x="77" y="102"/>
                    </a:lnTo>
                    <a:lnTo>
                      <a:pt x="72" y="123"/>
                    </a:lnTo>
                    <a:lnTo>
                      <a:pt x="64" y="143"/>
                    </a:lnTo>
                    <a:lnTo>
                      <a:pt x="52" y="170"/>
                    </a:lnTo>
                    <a:lnTo>
                      <a:pt x="42" y="192"/>
                    </a:lnTo>
                    <a:lnTo>
                      <a:pt x="29" y="216"/>
                    </a:lnTo>
                    <a:lnTo>
                      <a:pt x="16" y="254"/>
                    </a:lnTo>
                    <a:lnTo>
                      <a:pt x="6" y="284"/>
                    </a:lnTo>
                    <a:lnTo>
                      <a:pt x="1" y="311"/>
                    </a:lnTo>
                    <a:lnTo>
                      <a:pt x="0" y="343"/>
                    </a:lnTo>
                    <a:lnTo>
                      <a:pt x="1" y="366"/>
                    </a:lnTo>
                    <a:lnTo>
                      <a:pt x="6" y="394"/>
                    </a:lnTo>
                    <a:lnTo>
                      <a:pt x="17" y="417"/>
                    </a:lnTo>
                    <a:lnTo>
                      <a:pt x="26" y="435"/>
                    </a:lnTo>
                    <a:lnTo>
                      <a:pt x="50" y="459"/>
                    </a:lnTo>
                    <a:lnTo>
                      <a:pt x="80" y="475"/>
                    </a:lnTo>
                    <a:lnTo>
                      <a:pt x="128" y="483"/>
                    </a:lnTo>
                    <a:lnTo>
                      <a:pt x="189" y="491"/>
                    </a:lnTo>
                    <a:lnTo>
                      <a:pt x="229" y="478"/>
                    </a:lnTo>
                    <a:lnTo>
                      <a:pt x="256" y="454"/>
                    </a:lnTo>
                    <a:lnTo>
                      <a:pt x="272" y="417"/>
                    </a:lnTo>
                    <a:lnTo>
                      <a:pt x="280" y="374"/>
                    </a:lnTo>
                    <a:lnTo>
                      <a:pt x="285" y="336"/>
                    </a:lnTo>
                    <a:lnTo>
                      <a:pt x="285" y="296"/>
                    </a:lnTo>
                    <a:lnTo>
                      <a:pt x="282" y="264"/>
                    </a:lnTo>
                    <a:lnTo>
                      <a:pt x="280" y="227"/>
                    </a:lnTo>
                    <a:lnTo>
                      <a:pt x="274" y="192"/>
                    </a:lnTo>
                    <a:lnTo>
                      <a:pt x="266" y="150"/>
                    </a:lnTo>
                    <a:lnTo>
                      <a:pt x="250" y="118"/>
                    </a:lnTo>
                    <a:lnTo>
                      <a:pt x="232" y="83"/>
                    </a:lnTo>
                    <a:lnTo>
                      <a:pt x="208" y="56"/>
                    </a:lnTo>
                    <a:lnTo>
                      <a:pt x="184" y="40"/>
                    </a:lnTo>
                    <a:lnTo>
                      <a:pt x="154" y="22"/>
                    </a:lnTo>
                    <a:lnTo>
                      <a:pt x="124" y="12"/>
                    </a:lnTo>
                    <a:lnTo>
                      <a:pt x="96" y="6"/>
                    </a:lnTo>
                    <a:lnTo>
                      <a:pt x="58" y="0"/>
                    </a:lnTo>
                    <a:lnTo>
                      <a:pt x="69" y="27"/>
                    </a:lnTo>
                    <a:close/>
                  </a:path>
                </a:pathLst>
              </a:custGeom>
              <a:grpFill/>
              <a:ln w="635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4294" name="Freeform 22"/>
              <p:cNvSpPr>
                <a:spLocks/>
              </p:cNvSpPr>
              <p:nvPr/>
            </p:nvSpPr>
            <p:spPr bwMode="auto">
              <a:xfrm>
                <a:off x="2086" y="1032"/>
                <a:ext cx="283" cy="497"/>
              </a:xfrm>
              <a:custGeom>
                <a:avLst/>
                <a:gdLst/>
                <a:ahLst/>
                <a:cxnLst>
                  <a:cxn ang="0">
                    <a:pos x="96" y="152"/>
                  </a:cxn>
                  <a:cxn ang="0">
                    <a:pos x="120" y="112"/>
                  </a:cxn>
                  <a:cxn ang="0">
                    <a:pos x="142" y="86"/>
                  </a:cxn>
                  <a:cxn ang="0">
                    <a:pos x="168" y="62"/>
                  </a:cxn>
                  <a:cxn ang="0">
                    <a:pos x="198" y="40"/>
                  </a:cxn>
                  <a:cxn ang="0">
                    <a:pos x="222" y="30"/>
                  </a:cxn>
                  <a:cxn ang="0">
                    <a:pos x="242" y="20"/>
                  </a:cxn>
                  <a:cxn ang="0">
                    <a:pos x="259" y="12"/>
                  </a:cxn>
                  <a:cxn ang="0">
                    <a:pos x="283" y="0"/>
                  </a:cxn>
                  <a:cxn ang="0">
                    <a:pos x="267" y="38"/>
                  </a:cxn>
                  <a:cxn ang="0">
                    <a:pos x="256" y="67"/>
                  </a:cxn>
                  <a:cxn ang="0">
                    <a:pos x="256" y="99"/>
                  </a:cxn>
                  <a:cxn ang="0">
                    <a:pos x="256" y="131"/>
                  </a:cxn>
                  <a:cxn ang="0">
                    <a:pos x="259" y="160"/>
                  </a:cxn>
                  <a:cxn ang="0">
                    <a:pos x="264" y="195"/>
                  </a:cxn>
                  <a:cxn ang="0">
                    <a:pos x="272" y="227"/>
                  </a:cxn>
                  <a:cxn ang="0">
                    <a:pos x="278" y="259"/>
                  </a:cxn>
                  <a:cxn ang="0">
                    <a:pos x="283" y="288"/>
                  </a:cxn>
                  <a:cxn ang="0">
                    <a:pos x="283" y="318"/>
                  </a:cxn>
                  <a:cxn ang="0">
                    <a:pos x="280" y="347"/>
                  </a:cxn>
                  <a:cxn ang="0">
                    <a:pos x="272" y="379"/>
                  </a:cxn>
                  <a:cxn ang="0">
                    <a:pos x="262" y="411"/>
                  </a:cxn>
                  <a:cxn ang="0">
                    <a:pos x="251" y="435"/>
                  </a:cxn>
                  <a:cxn ang="0">
                    <a:pos x="224" y="470"/>
                  </a:cxn>
                  <a:cxn ang="0">
                    <a:pos x="195" y="483"/>
                  </a:cxn>
                  <a:cxn ang="0">
                    <a:pos x="158" y="494"/>
                  </a:cxn>
                  <a:cxn ang="0">
                    <a:pos x="115" y="497"/>
                  </a:cxn>
                  <a:cxn ang="0">
                    <a:pos x="88" y="497"/>
                  </a:cxn>
                  <a:cxn ang="0">
                    <a:pos x="48" y="490"/>
                  </a:cxn>
                  <a:cxn ang="0">
                    <a:pos x="28" y="477"/>
                  </a:cxn>
                  <a:cxn ang="0">
                    <a:pos x="11" y="454"/>
                  </a:cxn>
                  <a:cxn ang="0">
                    <a:pos x="3" y="422"/>
                  </a:cxn>
                  <a:cxn ang="0">
                    <a:pos x="0" y="395"/>
                  </a:cxn>
                  <a:cxn ang="0">
                    <a:pos x="0" y="352"/>
                  </a:cxn>
                  <a:cxn ang="0">
                    <a:pos x="11" y="315"/>
                  </a:cxn>
                  <a:cxn ang="0">
                    <a:pos x="32" y="270"/>
                  </a:cxn>
                  <a:cxn ang="0">
                    <a:pos x="54" y="227"/>
                  </a:cxn>
                  <a:cxn ang="0">
                    <a:pos x="72" y="190"/>
                  </a:cxn>
                  <a:cxn ang="0">
                    <a:pos x="96" y="152"/>
                  </a:cxn>
                </a:cxnLst>
                <a:rect l="0" t="0" r="r" b="b"/>
                <a:pathLst>
                  <a:path w="283" h="497">
                    <a:moveTo>
                      <a:pt x="96" y="152"/>
                    </a:moveTo>
                    <a:lnTo>
                      <a:pt x="120" y="112"/>
                    </a:lnTo>
                    <a:lnTo>
                      <a:pt x="142" y="86"/>
                    </a:lnTo>
                    <a:lnTo>
                      <a:pt x="168" y="62"/>
                    </a:lnTo>
                    <a:lnTo>
                      <a:pt x="198" y="40"/>
                    </a:lnTo>
                    <a:lnTo>
                      <a:pt x="222" y="30"/>
                    </a:lnTo>
                    <a:lnTo>
                      <a:pt x="242" y="20"/>
                    </a:lnTo>
                    <a:lnTo>
                      <a:pt x="259" y="12"/>
                    </a:lnTo>
                    <a:lnTo>
                      <a:pt x="283" y="0"/>
                    </a:lnTo>
                    <a:lnTo>
                      <a:pt x="267" y="38"/>
                    </a:lnTo>
                    <a:lnTo>
                      <a:pt x="256" y="67"/>
                    </a:lnTo>
                    <a:lnTo>
                      <a:pt x="256" y="99"/>
                    </a:lnTo>
                    <a:lnTo>
                      <a:pt x="256" y="131"/>
                    </a:lnTo>
                    <a:lnTo>
                      <a:pt x="259" y="160"/>
                    </a:lnTo>
                    <a:lnTo>
                      <a:pt x="264" y="195"/>
                    </a:lnTo>
                    <a:lnTo>
                      <a:pt x="272" y="227"/>
                    </a:lnTo>
                    <a:lnTo>
                      <a:pt x="278" y="259"/>
                    </a:lnTo>
                    <a:lnTo>
                      <a:pt x="283" y="288"/>
                    </a:lnTo>
                    <a:lnTo>
                      <a:pt x="283" y="318"/>
                    </a:lnTo>
                    <a:lnTo>
                      <a:pt x="280" y="347"/>
                    </a:lnTo>
                    <a:lnTo>
                      <a:pt x="272" y="379"/>
                    </a:lnTo>
                    <a:lnTo>
                      <a:pt x="262" y="411"/>
                    </a:lnTo>
                    <a:lnTo>
                      <a:pt x="251" y="435"/>
                    </a:lnTo>
                    <a:lnTo>
                      <a:pt x="224" y="470"/>
                    </a:lnTo>
                    <a:lnTo>
                      <a:pt x="195" y="483"/>
                    </a:lnTo>
                    <a:lnTo>
                      <a:pt x="158" y="494"/>
                    </a:lnTo>
                    <a:lnTo>
                      <a:pt x="115" y="497"/>
                    </a:lnTo>
                    <a:lnTo>
                      <a:pt x="88" y="497"/>
                    </a:lnTo>
                    <a:lnTo>
                      <a:pt x="48" y="490"/>
                    </a:lnTo>
                    <a:lnTo>
                      <a:pt x="28" y="477"/>
                    </a:lnTo>
                    <a:lnTo>
                      <a:pt x="11" y="454"/>
                    </a:lnTo>
                    <a:lnTo>
                      <a:pt x="3" y="422"/>
                    </a:lnTo>
                    <a:lnTo>
                      <a:pt x="0" y="395"/>
                    </a:lnTo>
                    <a:lnTo>
                      <a:pt x="0" y="352"/>
                    </a:lnTo>
                    <a:lnTo>
                      <a:pt x="11" y="315"/>
                    </a:lnTo>
                    <a:lnTo>
                      <a:pt x="32" y="270"/>
                    </a:lnTo>
                    <a:lnTo>
                      <a:pt x="54" y="227"/>
                    </a:lnTo>
                    <a:lnTo>
                      <a:pt x="72" y="190"/>
                    </a:lnTo>
                    <a:lnTo>
                      <a:pt x="96" y="152"/>
                    </a:lnTo>
                    <a:close/>
                  </a:path>
                </a:pathLst>
              </a:custGeom>
              <a:solidFill>
                <a:srgbClr val="FF3399"/>
              </a:solidFill>
              <a:ln w="6350">
                <a:solidFill>
                  <a:srgbClr val="3333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4295" name="Freeform 23"/>
              <p:cNvSpPr>
                <a:spLocks/>
              </p:cNvSpPr>
              <p:nvPr/>
            </p:nvSpPr>
            <p:spPr bwMode="auto">
              <a:xfrm>
                <a:off x="1974" y="1208"/>
                <a:ext cx="67" cy="289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16" y="64"/>
                  </a:cxn>
                  <a:cxn ang="0">
                    <a:pos x="6" y="107"/>
                  </a:cxn>
                  <a:cxn ang="0">
                    <a:pos x="0" y="160"/>
                  </a:cxn>
                  <a:cxn ang="0">
                    <a:pos x="3" y="208"/>
                  </a:cxn>
                  <a:cxn ang="0">
                    <a:pos x="19" y="249"/>
                  </a:cxn>
                  <a:cxn ang="0">
                    <a:pos x="43" y="275"/>
                  </a:cxn>
                  <a:cxn ang="0">
                    <a:pos x="67" y="289"/>
                  </a:cxn>
                  <a:cxn ang="0">
                    <a:pos x="32" y="227"/>
                  </a:cxn>
                  <a:cxn ang="0">
                    <a:pos x="22" y="176"/>
                  </a:cxn>
                  <a:cxn ang="0">
                    <a:pos x="24" y="123"/>
                  </a:cxn>
                  <a:cxn ang="0">
                    <a:pos x="24" y="86"/>
                  </a:cxn>
                  <a:cxn ang="0">
                    <a:pos x="30" y="48"/>
                  </a:cxn>
                  <a:cxn ang="0">
                    <a:pos x="38" y="0"/>
                  </a:cxn>
                </a:cxnLst>
                <a:rect l="0" t="0" r="r" b="b"/>
                <a:pathLst>
                  <a:path w="67" h="289">
                    <a:moveTo>
                      <a:pt x="38" y="0"/>
                    </a:moveTo>
                    <a:lnTo>
                      <a:pt x="16" y="64"/>
                    </a:lnTo>
                    <a:lnTo>
                      <a:pt x="6" y="107"/>
                    </a:lnTo>
                    <a:lnTo>
                      <a:pt x="0" y="160"/>
                    </a:lnTo>
                    <a:lnTo>
                      <a:pt x="3" y="208"/>
                    </a:lnTo>
                    <a:lnTo>
                      <a:pt x="19" y="249"/>
                    </a:lnTo>
                    <a:lnTo>
                      <a:pt x="43" y="275"/>
                    </a:lnTo>
                    <a:lnTo>
                      <a:pt x="67" y="289"/>
                    </a:lnTo>
                    <a:lnTo>
                      <a:pt x="32" y="227"/>
                    </a:lnTo>
                    <a:lnTo>
                      <a:pt x="22" y="176"/>
                    </a:lnTo>
                    <a:lnTo>
                      <a:pt x="24" y="123"/>
                    </a:lnTo>
                    <a:lnTo>
                      <a:pt x="24" y="86"/>
                    </a:lnTo>
                    <a:lnTo>
                      <a:pt x="30" y="4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4296" name="Freeform 24"/>
              <p:cNvSpPr>
                <a:spLocks/>
              </p:cNvSpPr>
              <p:nvPr/>
            </p:nvSpPr>
            <p:spPr bwMode="auto">
              <a:xfrm>
                <a:off x="2194" y="1048"/>
                <a:ext cx="164" cy="138"/>
              </a:xfrm>
              <a:custGeom>
                <a:avLst/>
                <a:gdLst/>
                <a:ahLst/>
                <a:cxnLst>
                  <a:cxn ang="0">
                    <a:pos x="147" y="10"/>
                  </a:cxn>
                  <a:cxn ang="0">
                    <a:pos x="130" y="16"/>
                  </a:cxn>
                  <a:cxn ang="0">
                    <a:pos x="110" y="26"/>
                  </a:cxn>
                  <a:cxn ang="0">
                    <a:pos x="91" y="38"/>
                  </a:cxn>
                  <a:cxn ang="0">
                    <a:pos x="76" y="48"/>
                  </a:cxn>
                  <a:cxn ang="0">
                    <a:pos x="58" y="64"/>
                  </a:cxn>
                  <a:cxn ang="0">
                    <a:pos x="40" y="80"/>
                  </a:cxn>
                  <a:cxn ang="0">
                    <a:pos x="19" y="107"/>
                  </a:cxn>
                  <a:cxn ang="0">
                    <a:pos x="0" y="138"/>
                  </a:cxn>
                  <a:cxn ang="0">
                    <a:pos x="28" y="122"/>
                  </a:cxn>
                  <a:cxn ang="0">
                    <a:pos x="51" y="108"/>
                  </a:cxn>
                  <a:cxn ang="0">
                    <a:pos x="71" y="99"/>
                  </a:cxn>
                  <a:cxn ang="0">
                    <a:pos x="92" y="91"/>
                  </a:cxn>
                  <a:cxn ang="0">
                    <a:pos x="110" y="86"/>
                  </a:cxn>
                  <a:cxn ang="0">
                    <a:pos x="124" y="79"/>
                  </a:cxn>
                  <a:cxn ang="0">
                    <a:pos x="135" y="67"/>
                  </a:cxn>
                  <a:cxn ang="0">
                    <a:pos x="143" y="47"/>
                  </a:cxn>
                  <a:cxn ang="0">
                    <a:pos x="148" y="31"/>
                  </a:cxn>
                  <a:cxn ang="0">
                    <a:pos x="164" y="0"/>
                  </a:cxn>
                  <a:cxn ang="0">
                    <a:pos x="147" y="10"/>
                  </a:cxn>
                </a:cxnLst>
                <a:rect l="0" t="0" r="r" b="b"/>
                <a:pathLst>
                  <a:path w="164" h="138">
                    <a:moveTo>
                      <a:pt x="147" y="10"/>
                    </a:moveTo>
                    <a:lnTo>
                      <a:pt x="130" y="16"/>
                    </a:lnTo>
                    <a:lnTo>
                      <a:pt x="110" y="26"/>
                    </a:lnTo>
                    <a:lnTo>
                      <a:pt x="91" y="38"/>
                    </a:lnTo>
                    <a:lnTo>
                      <a:pt x="76" y="48"/>
                    </a:lnTo>
                    <a:lnTo>
                      <a:pt x="58" y="64"/>
                    </a:lnTo>
                    <a:lnTo>
                      <a:pt x="40" y="80"/>
                    </a:lnTo>
                    <a:lnTo>
                      <a:pt x="19" y="107"/>
                    </a:lnTo>
                    <a:lnTo>
                      <a:pt x="0" y="138"/>
                    </a:lnTo>
                    <a:lnTo>
                      <a:pt x="28" y="122"/>
                    </a:lnTo>
                    <a:lnTo>
                      <a:pt x="51" y="108"/>
                    </a:lnTo>
                    <a:lnTo>
                      <a:pt x="71" y="99"/>
                    </a:lnTo>
                    <a:lnTo>
                      <a:pt x="92" y="91"/>
                    </a:lnTo>
                    <a:lnTo>
                      <a:pt x="110" y="86"/>
                    </a:lnTo>
                    <a:lnTo>
                      <a:pt x="124" y="79"/>
                    </a:lnTo>
                    <a:lnTo>
                      <a:pt x="135" y="67"/>
                    </a:lnTo>
                    <a:lnTo>
                      <a:pt x="143" y="47"/>
                    </a:lnTo>
                    <a:lnTo>
                      <a:pt x="148" y="31"/>
                    </a:lnTo>
                    <a:lnTo>
                      <a:pt x="164" y="0"/>
                    </a:lnTo>
                    <a:lnTo>
                      <a:pt x="147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4297" name="Freeform 25"/>
              <p:cNvSpPr>
                <a:spLocks/>
              </p:cNvSpPr>
              <p:nvPr/>
            </p:nvSpPr>
            <p:spPr bwMode="auto">
              <a:xfrm>
                <a:off x="2032" y="1046"/>
                <a:ext cx="126" cy="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4"/>
                  </a:cxn>
                  <a:cxn ang="0">
                    <a:pos x="52" y="13"/>
                  </a:cxn>
                  <a:cxn ang="0">
                    <a:pos x="89" y="33"/>
                  </a:cxn>
                  <a:cxn ang="0">
                    <a:pos x="104" y="49"/>
                  </a:cxn>
                  <a:cxn ang="0">
                    <a:pos x="118" y="70"/>
                  </a:cxn>
                  <a:cxn ang="0">
                    <a:pos x="126" y="84"/>
                  </a:cxn>
                  <a:cxn ang="0">
                    <a:pos x="90" y="73"/>
                  </a:cxn>
                  <a:cxn ang="0">
                    <a:pos x="46" y="70"/>
                  </a:cxn>
                  <a:cxn ang="0">
                    <a:pos x="28" y="65"/>
                  </a:cxn>
                  <a:cxn ang="0">
                    <a:pos x="16" y="49"/>
                  </a:cxn>
                  <a:cxn ang="0">
                    <a:pos x="4" y="26"/>
                  </a:cxn>
                  <a:cxn ang="0">
                    <a:pos x="0" y="0"/>
                  </a:cxn>
                </a:cxnLst>
                <a:rect l="0" t="0" r="r" b="b"/>
                <a:pathLst>
                  <a:path w="126" h="84">
                    <a:moveTo>
                      <a:pt x="0" y="0"/>
                    </a:moveTo>
                    <a:lnTo>
                      <a:pt x="24" y="4"/>
                    </a:lnTo>
                    <a:lnTo>
                      <a:pt x="52" y="13"/>
                    </a:lnTo>
                    <a:lnTo>
                      <a:pt x="89" y="33"/>
                    </a:lnTo>
                    <a:lnTo>
                      <a:pt x="104" y="49"/>
                    </a:lnTo>
                    <a:lnTo>
                      <a:pt x="118" y="70"/>
                    </a:lnTo>
                    <a:lnTo>
                      <a:pt x="126" y="84"/>
                    </a:lnTo>
                    <a:lnTo>
                      <a:pt x="90" y="73"/>
                    </a:lnTo>
                    <a:lnTo>
                      <a:pt x="46" y="70"/>
                    </a:lnTo>
                    <a:lnTo>
                      <a:pt x="28" y="65"/>
                    </a:lnTo>
                    <a:lnTo>
                      <a:pt x="16" y="49"/>
                    </a:lnTo>
                    <a:lnTo>
                      <a:pt x="4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4298" name="Freeform 26"/>
              <p:cNvSpPr>
                <a:spLocks/>
              </p:cNvSpPr>
              <p:nvPr/>
            </p:nvSpPr>
            <p:spPr bwMode="auto">
              <a:xfrm>
                <a:off x="2097" y="1307"/>
                <a:ext cx="45" cy="204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15" y="39"/>
                  </a:cxn>
                  <a:cxn ang="0">
                    <a:pos x="5" y="64"/>
                  </a:cxn>
                  <a:cxn ang="0">
                    <a:pos x="0" y="92"/>
                  </a:cxn>
                  <a:cxn ang="0">
                    <a:pos x="0" y="116"/>
                  </a:cxn>
                  <a:cxn ang="0">
                    <a:pos x="3" y="139"/>
                  </a:cxn>
                  <a:cxn ang="0">
                    <a:pos x="7" y="162"/>
                  </a:cxn>
                  <a:cxn ang="0">
                    <a:pos x="15" y="174"/>
                  </a:cxn>
                  <a:cxn ang="0">
                    <a:pos x="25" y="191"/>
                  </a:cxn>
                  <a:cxn ang="0">
                    <a:pos x="45" y="204"/>
                  </a:cxn>
                  <a:cxn ang="0">
                    <a:pos x="32" y="172"/>
                  </a:cxn>
                  <a:cxn ang="0">
                    <a:pos x="27" y="154"/>
                  </a:cxn>
                  <a:cxn ang="0">
                    <a:pos x="23" y="133"/>
                  </a:cxn>
                  <a:cxn ang="0">
                    <a:pos x="21" y="115"/>
                  </a:cxn>
                  <a:cxn ang="0">
                    <a:pos x="23" y="95"/>
                  </a:cxn>
                  <a:cxn ang="0">
                    <a:pos x="23" y="75"/>
                  </a:cxn>
                  <a:cxn ang="0">
                    <a:pos x="28" y="47"/>
                  </a:cxn>
                  <a:cxn ang="0">
                    <a:pos x="39" y="0"/>
                  </a:cxn>
                </a:cxnLst>
                <a:rect l="0" t="0" r="r" b="b"/>
                <a:pathLst>
                  <a:path w="45" h="204">
                    <a:moveTo>
                      <a:pt x="39" y="0"/>
                    </a:moveTo>
                    <a:lnTo>
                      <a:pt x="15" y="39"/>
                    </a:lnTo>
                    <a:lnTo>
                      <a:pt x="5" y="64"/>
                    </a:lnTo>
                    <a:lnTo>
                      <a:pt x="0" y="92"/>
                    </a:lnTo>
                    <a:lnTo>
                      <a:pt x="0" y="116"/>
                    </a:lnTo>
                    <a:lnTo>
                      <a:pt x="3" y="139"/>
                    </a:lnTo>
                    <a:lnTo>
                      <a:pt x="7" y="162"/>
                    </a:lnTo>
                    <a:lnTo>
                      <a:pt x="15" y="174"/>
                    </a:lnTo>
                    <a:lnTo>
                      <a:pt x="25" y="191"/>
                    </a:lnTo>
                    <a:lnTo>
                      <a:pt x="45" y="204"/>
                    </a:lnTo>
                    <a:lnTo>
                      <a:pt x="32" y="172"/>
                    </a:lnTo>
                    <a:lnTo>
                      <a:pt x="27" y="154"/>
                    </a:lnTo>
                    <a:lnTo>
                      <a:pt x="23" y="133"/>
                    </a:lnTo>
                    <a:lnTo>
                      <a:pt x="21" y="115"/>
                    </a:lnTo>
                    <a:lnTo>
                      <a:pt x="23" y="95"/>
                    </a:lnTo>
                    <a:lnTo>
                      <a:pt x="23" y="75"/>
                    </a:lnTo>
                    <a:lnTo>
                      <a:pt x="28" y="47"/>
                    </a:lnTo>
                    <a:lnTo>
                      <a:pt x="3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4299" name="Freeform 27"/>
              <p:cNvSpPr>
                <a:spLocks/>
              </p:cNvSpPr>
              <p:nvPr/>
            </p:nvSpPr>
            <p:spPr bwMode="auto">
              <a:xfrm>
                <a:off x="2304" y="1218"/>
                <a:ext cx="56" cy="264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48" y="52"/>
                  </a:cxn>
                  <a:cxn ang="0">
                    <a:pos x="54" y="88"/>
                  </a:cxn>
                  <a:cxn ang="0">
                    <a:pos x="56" y="126"/>
                  </a:cxn>
                  <a:cxn ang="0">
                    <a:pos x="52" y="169"/>
                  </a:cxn>
                  <a:cxn ang="0">
                    <a:pos x="38" y="210"/>
                  </a:cxn>
                  <a:cxn ang="0">
                    <a:pos x="20" y="248"/>
                  </a:cxn>
                  <a:cxn ang="0">
                    <a:pos x="0" y="264"/>
                  </a:cxn>
                  <a:cxn ang="0">
                    <a:pos x="21" y="217"/>
                  </a:cxn>
                  <a:cxn ang="0">
                    <a:pos x="32" y="146"/>
                  </a:cxn>
                  <a:cxn ang="0">
                    <a:pos x="32" y="89"/>
                  </a:cxn>
                  <a:cxn ang="0">
                    <a:pos x="32" y="49"/>
                  </a:cxn>
                  <a:cxn ang="0">
                    <a:pos x="30" y="0"/>
                  </a:cxn>
                </a:cxnLst>
                <a:rect l="0" t="0" r="r" b="b"/>
                <a:pathLst>
                  <a:path w="56" h="264">
                    <a:moveTo>
                      <a:pt x="30" y="0"/>
                    </a:moveTo>
                    <a:lnTo>
                      <a:pt x="48" y="52"/>
                    </a:lnTo>
                    <a:lnTo>
                      <a:pt x="54" y="88"/>
                    </a:lnTo>
                    <a:lnTo>
                      <a:pt x="56" y="126"/>
                    </a:lnTo>
                    <a:lnTo>
                      <a:pt x="52" y="169"/>
                    </a:lnTo>
                    <a:lnTo>
                      <a:pt x="38" y="210"/>
                    </a:lnTo>
                    <a:lnTo>
                      <a:pt x="20" y="248"/>
                    </a:lnTo>
                    <a:lnTo>
                      <a:pt x="0" y="264"/>
                    </a:lnTo>
                    <a:lnTo>
                      <a:pt x="21" y="217"/>
                    </a:lnTo>
                    <a:lnTo>
                      <a:pt x="32" y="146"/>
                    </a:lnTo>
                    <a:lnTo>
                      <a:pt x="32" y="89"/>
                    </a:lnTo>
                    <a:lnTo>
                      <a:pt x="32" y="49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2032" y="1226"/>
                <a:ext cx="204" cy="241"/>
                <a:chOff x="2032" y="1226"/>
                <a:chExt cx="204" cy="241"/>
              </a:xfrm>
              <a:grpFill/>
            </p:grpSpPr>
            <p:grpSp>
              <p:nvGrpSpPr>
                <p:cNvPr id="10" name="Group 29"/>
                <p:cNvGrpSpPr>
                  <a:grpSpLocks/>
                </p:cNvGrpSpPr>
                <p:nvPr/>
              </p:nvGrpSpPr>
              <p:grpSpPr bwMode="auto">
                <a:xfrm>
                  <a:off x="2036" y="1228"/>
                  <a:ext cx="200" cy="239"/>
                  <a:chOff x="2036" y="1228"/>
                  <a:chExt cx="200" cy="239"/>
                </a:xfrm>
                <a:grpFill/>
              </p:grpSpPr>
              <p:sp>
                <p:nvSpPr>
                  <p:cNvPr id="5430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2196" y="1374"/>
                    <a:ext cx="21" cy="21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5430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307"/>
                    <a:ext cx="12" cy="16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5430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2057" y="1228"/>
                    <a:ext cx="12" cy="23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54305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2036" y="1370"/>
                    <a:ext cx="17" cy="25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5430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2210" y="1449"/>
                    <a:ext cx="16" cy="18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grpSp>
              <p:nvGrpSpPr>
                <p:cNvPr id="11" name="Group 35"/>
                <p:cNvGrpSpPr>
                  <a:grpSpLocks/>
                </p:cNvGrpSpPr>
                <p:nvPr/>
              </p:nvGrpSpPr>
              <p:grpSpPr bwMode="auto">
                <a:xfrm>
                  <a:off x="2032" y="1226"/>
                  <a:ext cx="200" cy="238"/>
                  <a:chOff x="2032" y="1226"/>
                  <a:chExt cx="200" cy="238"/>
                </a:xfrm>
                <a:grpFill/>
              </p:grpSpPr>
              <p:sp>
                <p:nvSpPr>
                  <p:cNvPr id="54308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2192" y="1371"/>
                    <a:ext cx="21" cy="21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54309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2220" y="1304"/>
                    <a:ext cx="12" cy="16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5431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2053" y="1226"/>
                    <a:ext cx="12" cy="22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54311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2032" y="1367"/>
                    <a:ext cx="17" cy="25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5431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206" y="1446"/>
                    <a:ext cx="16" cy="18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54313" name="Oval 41"/>
                <p:cNvSpPr>
                  <a:spLocks noChangeArrowheads="1"/>
                </p:cNvSpPr>
                <p:nvPr/>
              </p:nvSpPr>
              <p:spPr bwMode="auto">
                <a:xfrm>
                  <a:off x="2194" y="1376"/>
                  <a:ext cx="12" cy="12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54314" name="Oval 42"/>
                <p:cNvSpPr>
                  <a:spLocks noChangeArrowheads="1"/>
                </p:cNvSpPr>
                <p:nvPr/>
              </p:nvSpPr>
              <p:spPr bwMode="auto">
                <a:xfrm>
                  <a:off x="2222" y="1308"/>
                  <a:ext cx="5" cy="10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54315" name="Oval 43"/>
                <p:cNvSpPr>
                  <a:spLocks noChangeArrowheads="1"/>
                </p:cNvSpPr>
                <p:nvPr/>
              </p:nvSpPr>
              <p:spPr bwMode="auto">
                <a:xfrm>
                  <a:off x="2056" y="1231"/>
                  <a:ext cx="6" cy="1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54316" name="Oval 44"/>
                <p:cNvSpPr>
                  <a:spLocks noChangeArrowheads="1"/>
                </p:cNvSpPr>
                <p:nvPr/>
              </p:nvSpPr>
              <p:spPr bwMode="auto">
                <a:xfrm>
                  <a:off x="2034" y="1371"/>
                  <a:ext cx="9" cy="17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54317" name="Oval 45"/>
                <p:cNvSpPr>
                  <a:spLocks noChangeArrowheads="1"/>
                </p:cNvSpPr>
                <p:nvPr/>
              </p:nvSpPr>
              <p:spPr bwMode="auto">
                <a:xfrm>
                  <a:off x="2209" y="1450"/>
                  <a:ext cx="7" cy="9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</p:grpSp>
        </p:grpSp>
      </p:grp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92CA5-288C-4285-B262-28297E8C69F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558800" y="457200"/>
            <a:ext cx="8128000" cy="914400"/>
          </a:xfrm>
          <a:solidFill>
            <a:srgbClr val="92D050"/>
          </a:solidFill>
        </p:spPr>
        <p:txBody>
          <a:bodyPr anchorCtr="0"/>
          <a:lstStyle/>
          <a:p>
            <a:pPr eaLnBrk="1" hangingPunct="1">
              <a:defRPr/>
            </a:pPr>
            <a:r>
              <a:rPr lang="en-US" altLang="zh-TW" sz="2400" b="1" dirty="0" smtClean="0">
                <a:latin typeface="Maiandra GD" pitchFamily="34" charset="0"/>
                <a:ea typeface="新細明體" charset="-120"/>
              </a:rPr>
              <a:t>UKURAN PROFESIONALISME</a:t>
            </a:r>
            <a:endParaRPr lang="en-US" sz="2400" b="1" dirty="0" smtClean="0">
              <a:latin typeface="Maiandra GD" pitchFamily="34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609600" y="1785938"/>
            <a:ext cx="83058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630238" lvl="1">
              <a:tabLst>
                <a:tab pos="1077913" algn="l"/>
                <a:tab pos="5486400" algn="l"/>
              </a:tabLst>
            </a:pPr>
            <a:endParaRPr lang="en-US" altLang="zh-TW" sz="800" dirty="0">
              <a:latin typeface="Albertus" pitchFamily="34" charset="0"/>
              <a:ea typeface="PMingLiU" charset="-120"/>
            </a:endParaRPr>
          </a:p>
          <a:p>
            <a:pPr marL="450850" indent="-363538">
              <a:tabLst>
                <a:tab pos="1077913" algn="l"/>
                <a:tab pos="5486400" algn="l"/>
              </a:tabLst>
            </a:pPr>
            <a:r>
              <a:rPr lang="id-ID" altLang="zh-TW" sz="2400" dirty="0">
                <a:latin typeface="Maiandra GD" pitchFamily="34" charset="0"/>
              </a:rPr>
              <a:t>Tingkat profesionalisme dosen diukur dengan portofolio</a:t>
            </a:r>
            <a:endParaRPr lang="en-US" altLang="zh-TW" sz="2400" dirty="0">
              <a:latin typeface="Maiandra GD" pitchFamily="34" charset="0"/>
              <a:ea typeface="PMingLiU" charset="-120"/>
            </a:endParaRPr>
          </a:p>
          <a:p>
            <a:pPr marL="450850" indent="-363538">
              <a:tabLst>
                <a:tab pos="1077913" algn="l"/>
                <a:tab pos="5486400" algn="l"/>
              </a:tabLst>
            </a:pPr>
            <a:r>
              <a:rPr lang="en-US" altLang="zh-TW" sz="2400" dirty="0" err="1">
                <a:latin typeface="Maiandra GD" pitchFamily="34" charset="0"/>
                <a:ea typeface="PMingLiU" charset="-120"/>
              </a:rPr>
              <a:t>untuk</a:t>
            </a:r>
            <a:r>
              <a:rPr lang="id-ID" altLang="zh-TW" sz="2400" dirty="0">
                <a:latin typeface="Maiandra GD" pitchFamily="34" charset="0"/>
              </a:rPr>
              <a:t> menggali bukti-bukti yang terkait dengan:</a:t>
            </a:r>
            <a:endParaRPr lang="en-US" altLang="zh-TW" sz="2400" dirty="0">
              <a:latin typeface="Maiandra GD" pitchFamily="34" charset="0"/>
              <a:ea typeface="PMingLiU" charset="-120"/>
            </a:endParaRPr>
          </a:p>
          <a:p>
            <a:pPr marL="450850" indent="-363538">
              <a:tabLst>
                <a:tab pos="1077913" algn="l"/>
                <a:tab pos="5486400" algn="l"/>
              </a:tabLst>
            </a:pPr>
            <a:endParaRPr lang="en-US" altLang="zh-TW" sz="800" dirty="0">
              <a:latin typeface="Maiandra GD" pitchFamily="34" charset="0"/>
              <a:ea typeface="PMingLiU" charset="-120"/>
            </a:endParaRPr>
          </a:p>
          <a:p>
            <a:pPr marL="450850" indent="-363538">
              <a:buFont typeface="Wingdings" pitchFamily="2" charset="2"/>
              <a:buBlip>
                <a:blip r:embed="rId2"/>
              </a:buBlip>
              <a:tabLst>
                <a:tab pos="1077913" algn="l"/>
                <a:tab pos="5486400" algn="l"/>
              </a:tabLst>
            </a:pPr>
            <a:r>
              <a:rPr lang="id-ID" altLang="zh-TW" sz="2400" dirty="0">
                <a:latin typeface="Maiandra GD" pitchFamily="34" charset="0"/>
              </a:rPr>
              <a:t>kepemilikan kualifikasi akademik dan </a:t>
            </a:r>
            <a:r>
              <a:rPr lang="en-US" altLang="zh-TW" sz="2400" dirty="0" err="1">
                <a:latin typeface="Maiandra GD" pitchFamily="34" charset="0"/>
                <a:ea typeface="PMingLiU" charset="-120"/>
              </a:rPr>
              <a:t>Penilaian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400" dirty="0" err="1">
                <a:latin typeface="Maiandra GD" pitchFamily="34" charset="0"/>
                <a:ea typeface="PMingLiU" charset="-120"/>
              </a:rPr>
              <a:t>Angka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400" dirty="0" err="1">
                <a:latin typeface="Maiandra GD" pitchFamily="34" charset="0"/>
                <a:ea typeface="PMingLiU" charset="-120"/>
              </a:rPr>
              <a:t>Kredit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400" dirty="0" err="1">
                <a:latin typeface="Maiandra GD" pitchFamily="34" charset="0"/>
                <a:ea typeface="PMingLiU" charset="-120"/>
              </a:rPr>
              <a:t>dalam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400" dirty="0" err="1">
                <a:latin typeface="Maiandra GD" pitchFamily="34" charset="0"/>
                <a:ea typeface="PMingLiU" charset="-120"/>
              </a:rPr>
              <a:t>pelaksanaan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 </a:t>
            </a:r>
            <a:r>
              <a:rPr lang="id-ID" altLang="zh-TW" sz="2400" dirty="0">
                <a:latin typeface="Maiandra GD" pitchFamily="34" charset="0"/>
              </a:rPr>
              <a:t>Tridharma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 PT</a:t>
            </a:r>
          </a:p>
          <a:p>
            <a:pPr marL="450850" indent="-363538">
              <a:buFont typeface="Wingdings" pitchFamily="2" charset="2"/>
              <a:buBlip>
                <a:blip r:embed="rId2"/>
              </a:buBlip>
              <a:tabLst>
                <a:tab pos="1077913" algn="l"/>
                <a:tab pos="5486400" algn="l"/>
              </a:tabLst>
            </a:pPr>
            <a:endParaRPr lang="en-US" altLang="zh-TW" sz="800" dirty="0">
              <a:latin typeface="Maiandra GD" pitchFamily="34" charset="0"/>
              <a:ea typeface="PMingLiU" charset="-120"/>
            </a:endParaRPr>
          </a:p>
          <a:p>
            <a:pPr marL="450850" indent="-363538">
              <a:buFont typeface="Wingdings" pitchFamily="2" charset="2"/>
              <a:buBlip>
                <a:blip r:embed="rId2"/>
              </a:buBlip>
              <a:tabLst>
                <a:tab pos="1077913" algn="l"/>
                <a:tab pos="5486400" algn="l"/>
              </a:tabLst>
            </a:pPr>
            <a:r>
              <a:rPr lang="id-ID" altLang="zh-TW" sz="2400" dirty="0">
                <a:latin typeface="Maiandra GD" pitchFamily="34" charset="0"/>
              </a:rPr>
              <a:t>kepemilikan kompetensi, </a:t>
            </a:r>
            <a:r>
              <a:rPr lang="en-US" altLang="zh-TW" sz="2400" dirty="0" err="1">
                <a:latin typeface="Maiandra GD" pitchFamily="34" charset="0"/>
                <a:ea typeface="PMingLiU" charset="-120"/>
              </a:rPr>
              <a:t>sebagaimana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 yang di</a:t>
            </a:r>
            <a:r>
              <a:rPr lang="id-ID" altLang="zh-TW" sz="2400" dirty="0">
                <a:latin typeface="Maiandra GD" pitchFamily="34" charset="0"/>
              </a:rPr>
              <a:t>persepsi</a:t>
            </a:r>
            <a:r>
              <a:rPr lang="en-US" altLang="zh-TW" sz="2400" dirty="0" err="1">
                <a:latin typeface="Maiandra GD" pitchFamily="34" charset="0"/>
                <a:ea typeface="PMingLiU" charset="-120"/>
              </a:rPr>
              <a:t>kan</a:t>
            </a:r>
            <a:r>
              <a:rPr lang="id-ID" altLang="zh-TW" sz="2400" dirty="0">
                <a:latin typeface="Maiandra GD" pitchFamily="34" charset="0"/>
              </a:rPr>
              <a:t> oleh diri sendiri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400" dirty="0" err="1">
                <a:latin typeface="Maiandra GD" pitchFamily="34" charset="0"/>
                <a:ea typeface="PMingLiU" charset="-120"/>
              </a:rPr>
              <a:t>dan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 orang lain (</a:t>
            </a:r>
            <a:r>
              <a:rPr lang="id-ID" altLang="zh-TW" sz="2400" dirty="0">
                <a:latin typeface="Maiandra GD" pitchFamily="34" charset="0"/>
              </a:rPr>
              <a:t>mahasiswa,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400" dirty="0" err="1">
                <a:latin typeface="Maiandra GD" pitchFamily="34" charset="0"/>
                <a:ea typeface="PMingLiU" charset="-120"/>
              </a:rPr>
              <a:t>teman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 </a:t>
            </a:r>
            <a:r>
              <a:rPr lang="en-US" altLang="zh-TW" sz="2400" dirty="0" err="1">
                <a:latin typeface="Maiandra GD" pitchFamily="34" charset="0"/>
                <a:ea typeface="PMingLiU" charset="-120"/>
              </a:rPr>
              <a:t>sejawat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, </a:t>
            </a:r>
            <a:r>
              <a:rPr lang="id-ID" altLang="zh-TW" sz="2400" dirty="0">
                <a:latin typeface="Maiandra GD" pitchFamily="34" charset="0"/>
              </a:rPr>
              <a:t>dan atasan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)</a:t>
            </a:r>
          </a:p>
          <a:p>
            <a:pPr marL="450850" indent="-363538">
              <a:buFont typeface="Wingdings" pitchFamily="2" charset="2"/>
              <a:buBlip>
                <a:blip r:embed="rId2"/>
              </a:buBlip>
              <a:tabLst>
                <a:tab pos="1077913" algn="l"/>
                <a:tab pos="5486400" algn="l"/>
              </a:tabLst>
            </a:pPr>
            <a:endParaRPr lang="id-ID" altLang="zh-TW" sz="800" dirty="0">
              <a:latin typeface="Maiandra GD" pitchFamily="34" charset="0"/>
            </a:endParaRPr>
          </a:p>
          <a:p>
            <a:pPr marL="450850" indent="-363538">
              <a:buFont typeface="Wingdings" pitchFamily="2" charset="2"/>
              <a:buBlip>
                <a:blip r:embed="rId2"/>
              </a:buBlip>
              <a:tabLst>
                <a:tab pos="1077913" algn="l"/>
                <a:tab pos="5486400" algn="l"/>
              </a:tabLst>
            </a:pPr>
            <a:r>
              <a:rPr lang="id-ID" altLang="zh-TW" sz="2400" dirty="0">
                <a:latin typeface="Maiandra GD" pitchFamily="34" charset="0"/>
              </a:rPr>
              <a:t>pernyataan diri dosen tentang kontribusi yang</a:t>
            </a:r>
            <a:endParaRPr lang="en-US" altLang="zh-TW" sz="2400" dirty="0">
              <a:latin typeface="Maiandra GD" pitchFamily="34" charset="0"/>
              <a:ea typeface="PMingLiU" charset="-120"/>
            </a:endParaRPr>
          </a:p>
          <a:p>
            <a:pPr marL="450850" indent="-363538">
              <a:buFont typeface="Wingdings" pitchFamily="2" charset="2"/>
              <a:buNone/>
              <a:tabLst>
                <a:tab pos="1077913" algn="l"/>
                <a:tab pos="5486400" algn="l"/>
              </a:tabLst>
            </a:pPr>
            <a:r>
              <a:rPr lang="en-US" altLang="zh-TW" sz="2400" dirty="0">
                <a:latin typeface="Maiandra GD" pitchFamily="34" charset="0"/>
                <a:ea typeface="PMingLiU" charset="-120"/>
              </a:rPr>
              <a:t>  </a:t>
            </a:r>
            <a:r>
              <a:rPr lang="id-ID" altLang="zh-TW" sz="2400" dirty="0">
                <a:latin typeface="Maiandra GD" pitchFamily="34" charset="0"/>
              </a:rPr>
              <a:t> 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 </a:t>
            </a:r>
            <a:r>
              <a:rPr lang="id-ID" altLang="zh-TW" sz="2400" dirty="0">
                <a:latin typeface="Maiandra GD" pitchFamily="34" charset="0"/>
              </a:rPr>
              <a:t>diberikan dalam pelaksanaan dan</a:t>
            </a:r>
            <a:r>
              <a:rPr lang="en-US" altLang="zh-TW" sz="2400" dirty="0">
                <a:latin typeface="Maiandra GD" pitchFamily="34" charset="0"/>
                <a:ea typeface="PMingLiU" charset="-120"/>
              </a:rPr>
              <a:t> p</a:t>
            </a:r>
            <a:r>
              <a:rPr lang="id-ID" altLang="zh-TW" sz="2400" dirty="0">
                <a:latin typeface="Maiandra GD" pitchFamily="34" charset="0"/>
              </a:rPr>
              <a:t>engembangan </a:t>
            </a:r>
            <a:r>
              <a:rPr lang="id-ID" altLang="zh-TW" sz="2400" dirty="0" smtClean="0">
                <a:latin typeface="Maiandra GD" pitchFamily="34" charset="0"/>
              </a:rPr>
              <a:t>Tridharma</a:t>
            </a:r>
            <a:r>
              <a:rPr lang="en-US" altLang="zh-TW" sz="2400" dirty="0" smtClean="0">
                <a:latin typeface="Maiandra GD" pitchFamily="34" charset="0"/>
              </a:rPr>
              <a:t>, </a:t>
            </a:r>
            <a:r>
              <a:rPr lang="en-US" altLang="zh-TW" sz="2400" dirty="0" err="1" smtClean="0">
                <a:latin typeface="Maiandra GD" pitchFamily="34" charset="0"/>
              </a:rPr>
              <a:t>dalam</a:t>
            </a:r>
            <a:r>
              <a:rPr lang="en-US" altLang="zh-TW" sz="2400" dirty="0" smtClean="0">
                <a:latin typeface="Maiandra GD" pitchFamily="34" charset="0"/>
              </a:rPr>
              <a:t> </a:t>
            </a:r>
            <a:r>
              <a:rPr lang="en-US" altLang="zh-TW" sz="2400" dirty="0" err="1" smtClean="0">
                <a:latin typeface="Maiandra GD" pitchFamily="34" charset="0"/>
              </a:rPr>
              <a:t>bnetuk</a:t>
            </a:r>
            <a:r>
              <a:rPr lang="en-US" altLang="zh-TW" sz="2400" dirty="0" smtClean="0">
                <a:latin typeface="Maiandra GD" pitchFamily="34" charset="0"/>
              </a:rPr>
              <a:t> </a:t>
            </a:r>
            <a:r>
              <a:rPr lang="en-US" altLang="zh-TW" sz="2400" dirty="0" err="1" smtClean="0">
                <a:latin typeface="Maiandra GD" pitchFamily="34" charset="0"/>
              </a:rPr>
              <a:t>Deskripsi</a:t>
            </a:r>
            <a:r>
              <a:rPr lang="en-US" altLang="zh-TW" sz="2400" dirty="0" smtClean="0">
                <a:latin typeface="Maiandra GD" pitchFamily="34" charset="0"/>
              </a:rPr>
              <a:t> </a:t>
            </a:r>
            <a:r>
              <a:rPr lang="en-US" altLang="zh-TW" sz="2400" dirty="0" err="1" smtClean="0">
                <a:latin typeface="Maiandra GD" pitchFamily="34" charset="0"/>
              </a:rPr>
              <a:t>Diri</a:t>
            </a:r>
            <a:endParaRPr lang="en-US" altLang="zh-TW" sz="2400" dirty="0">
              <a:latin typeface="Maiandra GD" pitchFamily="34" charset="0"/>
              <a:ea typeface="PMingLiU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F60F4-C83E-4197-B4DF-32BFAF9AD4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2060"/>
                </a:solidFill>
                <a:latin typeface="Maiandra GD" pitchFamily="34" charset="0"/>
              </a:rPr>
              <a:t>CIRI-CIRI PENILAIAN PORTOFOLIO</a:t>
            </a:r>
            <a:endParaRPr lang="en-US" sz="2400" dirty="0">
              <a:solidFill>
                <a:srgbClr val="002060"/>
              </a:solidFill>
              <a:latin typeface="Maiandra GD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marL="628650" indent="-457200">
              <a:buFont typeface="Arial" charset="0"/>
              <a:buAutoNum type="arabicPeriod"/>
            </a:pPr>
            <a:r>
              <a:rPr lang="id-ID" sz="2000" dirty="0" smtClean="0">
                <a:effectLst/>
                <a:latin typeface="Maiandra GD" pitchFamily="34" charset="0"/>
              </a:rPr>
              <a:t>Menggunakan hasil Penilaian Angka Kredit dosen sebagai ukuran </a:t>
            </a:r>
            <a:r>
              <a:rPr lang="en-US" sz="2000" dirty="0" err="1" smtClean="0">
                <a:effectLst/>
                <a:latin typeface="Maiandra GD" pitchFamily="34" charset="0"/>
              </a:rPr>
              <a:t>kontribusi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dosen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terhadap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pelaksanaan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Tridharma</a:t>
            </a:r>
            <a:r>
              <a:rPr lang="en-US" sz="2000" dirty="0" smtClean="0">
                <a:effectLst/>
                <a:latin typeface="Maiandra GD" pitchFamily="34" charset="0"/>
              </a:rPr>
              <a:t> PT</a:t>
            </a:r>
          </a:p>
          <a:p>
            <a:pPr marL="628650" indent="-457200">
              <a:buFont typeface="Arial" charset="0"/>
              <a:buAutoNum type="arabicPeriod"/>
            </a:pPr>
            <a:r>
              <a:rPr lang="id-ID" sz="2000" dirty="0" smtClean="0">
                <a:effectLst/>
                <a:latin typeface="Maiandra GD" pitchFamily="34" charset="0"/>
              </a:rPr>
              <a:t>Menggunakan penilaian persepsional mahasiswa, teman sejawat, atasan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langsung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serta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diri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sendiri</a:t>
            </a:r>
            <a:r>
              <a:rPr lang="id-ID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sebagai</a:t>
            </a:r>
            <a:r>
              <a:rPr lang="id-ID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ukuran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kompetensi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dosen</a:t>
            </a:r>
            <a:r>
              <a:rPr lang="en-US" sz="2000" dirty="0" smtClean="0">
                <a:effectLst/>
                <a:latin typeface="Maiandra GD" pitchFamily="34" charset="0"/>
              </a:rPr>
              <a:t> yang </a:t>
            </a:r>
            <a:r>
              <a:rPr lang="en-US" sz="2000" dirty="0" err="1" smtClean="0">
                <a:effectLst/>
                <a:latin typeface="Maiandra GD" pitchFamily="34" charset="0"/>
              </a:rPr>
              <a:t>diusulkan</a:t>
            </a:r>
            <a:r>
              <a:rPr lang="en-US" sz="2000" dirty="0" smtClean="0">
                <a:effectLst/>
                <a:latin typeface="Maiandra GD" pitchFamily="34" charset="0"/>
              </a:rPr>
              <a:t>. </a:t>
            </a:r>
          </a:p>
          <a:p>
            <a:pPr marL="628650" indent="-457200">
              <a:buFont typeface="Arial" charset="0"/>
              <a:buAutoNum type="arabicPeriod"/>
            </a:pPr>
            <a:r>
              <a:rPr lang="id-ID" sz="2000" dirty="0" smtClean="0">
                <a:effectLst/>
                <a:latin typeface="Maiandra GD" pitchFamily="34" charset="0"/>
              </a:rPr>
              <a:t>Menggunakan </a:t>
            </a:r>
            <a:r>
              <a:rPr lang="id-ID" sz="2000" dirty="0" smtClean="0">
                <a:effectLst/>
                <a:latin typeface="Maiandra GD" pitchFamily="34" charset="0"/>
              </a:rPr>
              <a:t>penilaian </a:t>
            </a:r>
            <a:r>
              <a:rPr lang="en-US" sz="2000" dirty="0" err="1" smtClean="0">
                <a:effectLst/>
                <a:latin typeface="Maiandra GD" pitchFamily="34" charset="0"/>
              </a:rPr>
              <a:t>deskripsi</a:t>
            </a:r>
            <a:r>
              <a:rPr lang="id-ID" sz="2000" dirty="0" smtClean="0">
                <a:effectLst/>
                <a:latin typeface="Maiandra GD" pitchFamily="34" charset="0"/>
              </a:rPr>
              <a:t> diri tentang kontribusi yang telah diberikannya dalam pelaksanaan </a:t>
            </a:r>
            <a:r>
              <a:rPr lang="en-US" sz="2000" dirty="0" err="1" smtClean="0">
                <a:effectLst/>
                <a:latin typeface="Maiandra GD" pitchFamily="34" charset="0"/>
              </a:rPr>
              <a:t>Tridharma</a:t>
            </a:r>
            <a:r>
              <a:rPr lang="en-US" sz="2000" dirty="0" smtClean="0">
                <a:effectLst/>
                <a:latin typeface="Maiandra GD" pitchFamily="34" charset="0"/>
              </a:rPr>
              <a:t> PT yang </a:t>
            </a:r>
            <a:r>
              <a:rPr lang="en-US" sz="2000" dirty="0" err="1" smtClean="0">
                <a:effectLst/>
                <a:latin typeface="Maiandra GD" pitchFamily="34" charset="0"/>
              </a:rPr>
              <a:t>dinilai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oleh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asesor</a:t>
            </a:r>
            <a:r>
              <a:rPr lang="en-US" sz="2000" dirty="0" smtClean="0">
                <a:effectLst/>
                <a:latin typeface="Maiandra GD" pitchFamily="34" charset="0"/>
              </a:rPr>
              <a:t>, </a:t>
            </a:r>
            <a:r>
              <a:rPr lang="en-US" sz="2000" dirty="0" err="1" smtClean="0">
                <a:effectLst/>
                <a:latin typeface="Maiandra GD" pitchFamily="34" charset="0"/>
              </a:rPr>
              <a:t>termasuk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effectLst/>
                <a:latin typeface="Maiandra GD" pitchFamily="34" charset="0"/>
              </a:rPr>
              <a:t>penilaian</a:t>
            </a:r>
            <a:r>
              <a:rPr lang="en-US" sz="2000" i="1" dirty="0">
                <a:solidFill>
                  <a:srgbClr val="002060"/>
                </a:solidFill>
                <a:effectLst/>
                <a:latin typeface="Maiandra GD" pitchFamily="34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effectLst/>
                <a:latin typeface="Maiandra GD" pitchFamily="34" charset="0"/>
              </a:rPr>
              <a:t>terhadap</a:t>
            </a:r>
            <a:r>
              <a:rPr lang="en-US" sz="2000" i="1" dirty="0">
                <a:solidFill>
                  <a:srgbClr val="002060"/>
                </a:solidFill>
                <a:effectLst/>
                <a:latin typeface="Maiandra GD" pitchFamily="34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effectLst/>
                <a:latin typeface="Maiandra GD" pitchFamily="34" charset="0"/>
              </a:rPr>
              <a:t>dokumen-dokumen</a:t>
            </a:r>
            <a:r>
              <a:rPr lang="en-US" sz="2000" i="1" dirty="0">
                <a:solidFill>
                  <a:srgbClr val="002060"/>
                </a:solidFill>
                <a:effectLst/>
                <a:latin typeface="Maiandra GD" pitchFamily="34" charset="0"/>
              </a:rPr>
              <a:t> yang </a:t>
            </a:r>
            <a:r>
              <a:rPr lang="en-US" sz="2000" i="1" dirty="0" err="1">
                <a:solidFill>
                  <a:srgbClr val="002060"/>
                </a:solidFill>
                <a:effectLst/>
                <a:latin typeface="Maiandra GD" pitchFamily="34" charset="0"/>
              </a:rPr>
              <a:t>memperlihatkan</a:t>
            </a:r>
            <a:r>
              <a:rPr lang="en-US" sz="2000" i="1" dirty="0">
                <a:solidFill>
                  <a:srgbClr val="002060"/>
                </a:solidFill>
                <a:effectLst/>
                <a:latin typeface="Maiandra GD" pitchFamily="34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effectLst/>
                <a:latin typeface="Maiandra GD" pitchFamily="34" charset="0"/>
              </a:rPr>
              <a:t>kompetensi</a:t>
            </a:r>
            <a:r>
              <a:rPr lang="en-US" sz="2000" i="1" dirty="0">
                <a:solidFill>
                  <a:srgbClr val="002060"/>
                </a:solidFill>
                <a:effectLst/>
                <a:latin typeface="Maiandra GD" pitchFamily="34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effectLst/>
                <a:latin typeface="Maiandra GD" pitchFamily="34" charset="0"/>
              </a:rPr>
              <a:t>akademik</a:t>
            </a:r>
            <a:r>
              <a:rPr lang="en-US" sz="2000" i="1" dirty="0">
                <a:solidFill>
                  <a:srgbClr val="002060"/>
                </a:solidFill>
                <a:effectLst/>
                <a:latin typeface="Maiandra GD" pitchFamily="34" charset="0"/>
              </a:rPr>
              <a:t> DYS </a:t>
            </a:r>
            <a:r>
              <a:rPr lang="en-US" sz="2000" i="1" dirty="0" err="1" smtClean="0">
                <a:solidFill>
                  <a:srgbClr val="002060"/>
                </a:solidFill>
                <a:effectLst/>
                <a:latin typeface="Maiandra GD" pitchFamily="34" charset="0"/>
              </a:rPr>
              <a:t>berupa</a:t>
            </a:r>
            <a:r>
              <a:rPr lang="en-US" sz="2000" i="1" dirty="0" smtClean="0">
                <a:solidFill>
                  <a:srgbClr val="002060"/>
                </a:solidFill>
                <a:effectLst/>
                <a:latin typeface="Maiandra GD" pitchFamily="34" charset="0"/>
              </a:rPr>
              <a:t> s</a:t>
            </a:r>
            <a:r>
              <a:rPr lang="id-ID" sz="2000" i="1" dirty="0" smtClean="0">
                <a:solidFill>
                  <a:srgbClr val="002060"/>
                </a:solidFill>
                <a:effectLst/>
                <a:latin typeface="Maiandra GD" pitchFamily="34" charset="0"/>
              </a:rPr>
              <a:t>ertifikat </a:t>
            </a:r>
            <a:r>
              <a:rPr lang="id-ID" sz="2000" i="1" dirty="0">
                <a:solidFill>
                  <a:srgbClr val="002060"/>
                </a:solidFill>
                <a:effectLst/>
                <a:latin typeface="Maiandra GD" pitchFamily="34" charset="0"/>
              </a:rPr>
              <a:t>kemamp</a:t>
            </a:r>
            <a:r>
              <a:rPr lang="en-US" sz="2000" i="1" dirty="0">
                <a:solidFill>
                  <a:srgbClr val="002060"/>
                </a:solidFill>
                <a:effectLst/>
                <a:latin typeface="Maiandra GD" pitchFamily="34" charset="0"/>
              </a:rPr>
              <a:t>u</a:t>
            </a:r>
            <a:r>
              <a:rPr lang="id-ID" sz="2000" i="1" dirty="0">
                <a:solidFill>
                  <a:srgbClr val="002060"/>
                </a:solidFill>
                <a:effectLst/>
                <a:latin typeface="Maiandra GD" pitchFamily="34" charset="0"/>
              </a:rPr>
              <a:t>an berbahas</a:t>
            </a:r>
            <a:r>
              <a:rPr lang="en-US" sz="2000" i="1" dirty="0">
                <a:solidFill>
                  <a:srgbClr val="002060"/>
                </a:solidFill>
                <a:effectLst/>
                <a:latin typeface="Maiandra GD" pitchFamily="34" charset="0"/>
              </a:rPr>
              <a:t>a</a:t>
            </a:r>
            <a:r>
              <a:rPr lang="id-ID" sz="2000" i="1" dirty="0">
                <a:solidFill>
                  <a:srgbClr val="002060"/>
                </a:solidFill>
                <a:effectLst/>
                <a:latin typeface="Maiandra GD" pitchFamily="34" charset="0"/>
              </a:rPr>
              <a:t> </a:t>
            </a:r>
            <a:r>
              <a:rPr lang="id-ID" sz="2000" i="1" dirty="0" smtClean="0">
                <a:solidFill>
                  <a:srgbClr val="002060"/>
                </a:solidFill>
                <a:effectLst/>
                <a:latin typeface="Maiandra GD" pitchFamily="34" charset="0"/>
              </a:rPr>
              <a:t>Inggris</a:t>
            </a:r>
            <a:r>
              <a:rPr lang="en-US" sz="2000" i="1" dirty="0" smtClean="0">
                <a:solidFill>
                  <a:srgbClr val="002060"/>
                </a:solidFill>
                <a:effectLst/>
                <a:latin typeface="Maiandra GD" pitchFamily="34" charset="0"/>
              </a:rPr>
              <a:t> </a:t>
            </a:r>
            <a:r>
              <a:rPr lang="en-US" sz="2000" i="1" dirty="0" err="1" smtClean="0">
                <a:solidFill>
                  <a:srgbClr val="002060"/>
                </a:solidFill>
                <a:effectLst/>
                <a:latin typeface="Maiandra GD" pitchFamily="34" charset="0"/>
              </a:rPr>
              <a:t>dan</a:t>
            </a:r>
            <a:r>
              <a:rPr lang="en-US" sz="2000" i="1" dirty="0" smtClean="0">
                <a:solidFill>
                  <a:srgbClr val="002060"/>
                </a:solidFill>
                <a:effectLst/>
                <a:latin typeface="Maiandra GD" pitchFamily="34" charset="0"/>
              </a:rPr>
              <a:t> </a:t>
            </a:r>
            <a:r>
              <a:rPr lang="id-ID" sz="2000" i="1" dirty="0" smtClean="0">
                <a:solidFill>
                  <a:srgbClr val="002060"/>
                </a:solidFill>
                <a:effectLst/>
                <a:latin typeface="Maiandra GD" pitchFamily="34" charset="0"/>
              </a:rPr>
              <a:t>sertifikat </a:t>
            </a:r>
            <a:r>
              <a:rPr lang="id-ID" sz="2000" i="1" dirty="0">
                <a:solidFill>
                  <a:srgbClr val="002060"/>
                </a:solidFill>
                <a:effectLst/>
                <a:latin typeface="Maiandra GD" pitchFamily="34" charset="0"/>
              </a:rPr>
              <a:t>hasil tes potensi akademik</a:t>
            </a:r>
            <a:r>
              <a:rPr lang="en-US" sz="2000" i="1" dirty="0">
                <a:solidFill>
                  <a:srgbClr val="002060"/>
                </a:solidFill>
                <a:effectLst/>
                <a:latin typeface="Maiandra GD" pitchFamily="34" charset="0"/>
              </a:rPr>
              <a:t>. </a:t>
            </a:r>
            <a:endParaRPr lang="en-US" sz="2000" i="1" dirty="0" smtClean="0">
              <a:solidFill>
                <a:srgbClr val="002060"/>
              </a:solidFill>
              <a:effectLst/>
              <a:latin typeface="Maiandra GD" pitchFamily="34" charset="0"/>
            </a:endParaRPr>
          </a:p>
          <a:p>
            <a:pPr marL="628650" indent="-457200">
              <a:buFont typeface="Arial" charset="0"/>
              <a:buAutoNum type="arabicPeriod"/>
            </a:pPr>
            <a:r>
              <a:rPr lang="id-ID" sz="2000" dirty="0" smtClean="0">
                <a:effectLst/>
                <a:latin typeface="Maiandra GD" pitchFamily="34" charset="0"/>
              </a:rPr>
              <a:t>Menggunakan </a:t>
            </a:r>
            <a:r>
              <a:rPr lang="en-US" sz="2000" dirty="0" err="1" smtClean="0">
                <a:effectLst/>
                <a:latin typeface="Maiandra GD" pitchFamily="34" charset="0"/>
              </a:rPr>
              <a:t>perbandingan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id-ID" sz="2000" dirty="0" smtClean="0">
                <a:effectLst/>
                <a:latin typeface="Maiandra GD" pitchFamily="34" charset="0"/>
              </a:rPr>
              <a:t>penilaian </a:t>
            </a:r>
            <a:r>
              <a:rPr lang="en-US" sz="2000" dirty="0" err="1" smtClean="0">
                <a:effectLst/>
                <a:latin typeface="Maiandra GD" pitchFamily="34" charset="0"/>
              </a:rPr>
              <a:t>antara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persepsional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dan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deskripsi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diri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sebagai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ukuran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konsistensi</a:t>
            </a:r>
            <a:r>
              <a:rPr lang="en-US" sz="2000" dirty="0" smtClean="0">
                <a:effectLst/>
                <a:latin typeface="Maiandra GD" pitchFamily="34" charset="0"/>
              </a:rPr>
              <a:t> </a:t>
            </a:r>
            <a:r>
              <a:rPr lang="en-US" sz="2000" dirty="0" err="1" smtClean="0">
                <a:effectLst/>
                <a:latin typeface="Maiandra GD" pitchFamily="34" charset="0"/>
              </a:rPr>
              <a:t>penilaian</a:t>
            </a:r>
            <a:r>
              <a:rPr lang="id-ID" sz="2000" dirty="0" smtClean="0">
                <a:effectLst/>
                <a:latin typeface="Maiandra GD" pitchFamily="34" charset="0"/>
              </a:rPr>
              <a:t>.  </a:t>
            </a:r>
            <a:endParaRPr lang="en-US" sz="2000" dirty="0" smtClean="0">
              <a:effectLst/>
              <a:latin typeface="Maiandra GD" pitchFamily="34" charset="0"/>
            </a:endParaRPr>
          </a:p>
          <a:p>
            <a:pPr marL="171450" indent="0">
              <a:buNone/>
            </a:pPr>
            <a:endParaRPr lang="en-US" sz="1800" dirty="0" smtClean="0">
              <a:effectLst/>
              <a:latin typeface="Maiandra GD" pitchFamily="34" charset="0"/>
            </a:endParaRPr>
          </a:p>
          <a:p>
            <a:pPr marL="457200" indent="-457200">
              <a:buFont typeface="Arial" charset="0"/>
              <a:buAutoNum type="arabicPeriod"/>
            </a:pPr>
            <a:endParaRPr lang="en-US" sz="240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5FB8D-ABBB-4204-97F3-08405C7EA27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J032117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17316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3"/>
          <p:cNvSpPr>
            <a:spLocks noChangeArrowheads="1"/>
          </p:cNvSpPr>
          <p:nvPr/>
        </p:nvSpPr>
        <p:spPr bwMode="auto">
          <a:xfrm rot="10800000">
            <a:off x="6251575" y="1860550"/>
            <a:ext cx="2443163" cy="2787650"/>
          </a:xfrm>
          <a:prstGeom prst="wedgeRectCallout">
            <a:avLst>
              <a:gd name="adj1" fmla="val 142917"/>
              <a:gd name="adj2" fmla="val 71977"/>
            </a:avLst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 rot="10082439">
            <a:off x="3594100" y="2538413"/>
            <a:ext cx="2435225" cy="2576512"/>
          </a:xfrm>
          <a:prstGeom prst="wedgeRectCallout">
            <a:avLst>
              <a:gd name="adj1" fmla="val 48120"/>
              <a:gd name="adj2" fmla="val 106898"/>
            </a:avLst>
          </a:prstGeom>
          <a:solidFill>
            <a:srgbClr val="00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 rot="-9776164">
            <a:off x="504825" y="3267075"/>
            <a:ext cx="2890838" cy="2476500"/>
          </a:xfrm>
          <a:prstGeom prst="wedgeRectCallout">
            <a:avLst>
              <a:gd name="adj1" fmla="val 10051"/>
              <a:gd name="adj2" fmla="val 126796"/>
            </a:avLst>
          </a:prstGeom>
          <a:solidFill>
            <a:srgbClr val="92D050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31938" y="541338"/>
            <a:ext cx="2443162" cy="7112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>
                  <a:alpha val="6000"/>
                </a:srgbClr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zh-TW" b="1">
                <a:latin typeface="Verdana" pitchFamily="34" charset="0"/>
                <a:ea typeface="PMingLiU" charset="-120"/>
              </a:rPr>
              <a:t> </a:t>
            </a:r>
            <a:r>
              <a:rPr lang="pt-BR" altLang="zh-TW" sz="2000" b="1">
                <a:latin typeface="Verdana" pitchFamily="34" charset="0"/>
                <a:ea typeface="PMingLiU" charset="-120"/>
              </a:rPr>
              <a:t>BUKTI-BUKTI PORTOFOLIO</a:t>
            </a:r>
            <a:endParaRPr lang="en-US" sz="2000" b="1">
              <a:latin typeface="Verdana" pitchFamily="34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400800" y="1981200"/>
            <a:ext cx="2195513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>
                <a:solidFill>
                  <a:srgbClr val="660066"/>
                </a:solidFill>
                <a:latin typeface="Verdana" pitchFamily="34" charset="0"/>
                <a:ea typeface="PMingLiU" charset="-120"/>
              </a:rPr>
              <a:t>P</a:t>
            </a:r>
            <a:r>
              <a:rPr lang="id-ID" altLang="zh-TW">
                <a:solidFill>
                  <a:srgbClr val="660066"/>
                </a:solidFill>
                <a:latin typeface="Verdana" pitchFamily="34" charset="0"/>
              </a:rPr>
              <a:t>ernyataan dari dosen yang bersangkutan tentang prestasi dan kontribusi yang telah diberikannya</a:t>
            </a:r>
            <a:r>
              <a:rPr lang="en-US" altLang="zh-TW">
                <a:solidFill>
                  <a:srgbClr val="660066"/>
                </a:solidFill>
                <a:latin typeface="Verdana" pitchFamily="34" charset="0"/>
                <a:ea typeface="PMingLiU" charset="-120"/>
              </a:rPr>
              <a:t> dengan lampiran </a:t>
            </a:r>
            <a:r>
              <a:rPr lang="en-US" altLang="zh-TW" i="1">
                <a:solidFill>
                  <a:srgbClr val="660066"/>
                </a:solidFill>
                <a:latin typeface="Verdana" pitchFamily="34" charset="0"/>
                <a:ea typeface="PMingLiU" charset="-120"/>
              </a:rPr>
              <a:t>Curriculum Vitae</a:t>
            </a:r>
            <a:endParaRPr lang="en-US" i="1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 rot="1052479">
            <a:off x="331788" y="3289966"/>
            <a:ext cx="309086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1793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id-ID" altLang="zh-TW" sz="1600" dirty="0">
                <a:latin typeface="Verdana" pitchFamily="34" charset="0"/>
              </a:rPr>
              <a:t>SK </a:t>
            </a:r>
            <a:r>
              <a:rPr lang="en-US" altLang="zh-TW" sz="1600" dirty="0" err="1">
                <a:latin typeface="Verdana" pitchFamily="34" charset="0"/>
                <a:ea typeface="PMingLiU" charset="-120"/>
              </a:rPr>
              <a:t>pangkat</a:t>
            </a:r>
            <a:r>
              <a:rPr lang="en-US" altLang="zh-TW" sz="1600" dirty="0">
                <a:latin typeface="Verdana" pitchFamily="34" charset="0"/>
                <a:ea typeface="PMingLiU" charset="-120"/>
              </a:rPr>
              <a:t> </a:t>
            </a:r>
            <a:r>
              <a:rPr lang="en-US" altLang="zh-TW" sz="1600" dirty="0" err="1">
                <a:latin typeface="Verdana" pitchFamily="34" charset="0"/>
                <a:ea typeface="PMingLiU" charset="-120"/>
              </a:rPr>
              <a:t>dan</a:t>
            </a:r>
            <a:r>
              <a:rPr lang="en-US" altLang="zh-TW" sz="1600" dirty="0">
                <a:latin typeface="Verdana" pitchFamily="34" charset="0"/>
                <a:ea typeface="PMingLiU" charset="-120"/>
              </a:rPr>
              <a:t> </a:t>
            </a:r>
            <a:r>
              <a:rPr lang="id-ID" altLang="zh-TW" sz="1600" dirty="0">
                <a:latin typeface="Verdana" pitchFamily="34" charset="0"/>
              </a:rPr>
              <a:t>kenaikan jabatan akademik terakhir, yg dilengkapi dgn rincian perolehan angka kredit dalam jabatan. </a:t>
            </a:r>
            <a:endParaRPr lang="en-US" altLang="zh-TW" sz="1600" dirty="0">
              <a:latin typeface="Verdana" pitchFamily="34" charset="0"/>
              <a:ea typeface="PMingLiU" charset="-120"/>
            </a:endParaRPr>
          </a:p>
          <a:p>
            <a:pPr lvl="1"/>
            <a:r>
              <a:rPr lang="en-US" altLang="zh-TW" sz="1600" dirty="0">
                <a:latin typeface="Verdana" pitchFamily="34" charset="0"/>
                <a:ea typeface="PMingLiU" charset="-120"/>
              </a:rPr>
              <a:t>(</a:t>
            </a:r>
            <a:r>
              <a:rPr lang="id-ID" altLang="zh-TW" sz="1600" dirty="0">
                <a:latin typeface="Verdana" pitchFamily="34" charset="0"/>
              </a:rPr>
              <a:t>SK</a:t>
            </a:r>
            <a:r>
              <a:rPr lang="en-US" altLang="zh-TW" sz="1600" dirty="0">
                <a:latin typeface="Verdana" pitchFamily="34" charset="0"/>
                <a:ea typeface="PMingLiU" charset="-120"/>
              </a:rPr>
              <a:t> </a:t>
            </a:r>
            <a:r>
              <a:rPr lang="id-ID" altLang="zh-TW" sz="1600" dirty="0">
                <a:latin typeface="Verdana" pitchFamily="34" charset="0"/>
              </a:rPr>
              <a:t>Menkowasbangpan nomor 38 tahun 1999</a:t>
            </a:r>
            <a:r>
              <a:rPr lang="en-US" altLang="zh-TW" sz="1600" dirty="0" smtClean="0">
                <a:latin typeface="Verdana" pitchFamily="34" charset="0"/>
                <a:ea typeface="PMingLiU" charset="-120"/>
              </a:rPr>
              <a:t>) </a:t>
            </a:r>
            <a:r>
              <a:rPr lang="en-US" altLang="zh-TW" sz="1600" dirty="0" err="1" smtClean="0">
                <a:latin typeface="Verdana" pitchFamily="34" charset="0"/>
                <a:ea typeface="PMingLiU" charset="-120"/>
              </a:rPr>
              <a:t>ke</a:t>
            </a:r>
            <a:r>
              <a:rPr lang="en-US" altLang="zh-TW" sz="1600" dirty="0" smtClean="0">
                <a:latin typeface="Verdana" pitchFamily="34" charset="0"/>
                <a:ea typeface="PMingLiU" charset="-120"/>
              </a:rPr>
              <a:t> </a:t>
            </a:r>
            <a:r>
              <a:rPr lang="en-US" altLang="zh-TW" sz="1600" dirty="0" err="1" smtClean="0">
                <a:latin typeface="Verdana" pitchFamily="34" charset="0"/>
                <a:ea typeface="PMingLiU" charset="-120"/>
              </a:rPr>
              <a:t>depan</a:t>
            </a:r>
            <a:r>
              <a:rPr lang="en-US" altLang="zh-TW" sz="1600" dirty="0" smtClean="0">
                <a:latin typeface="Verdana" pitchFamily="34" charset="0"/>
                <a:ea typeface="PMingLiU" charset="-120"/>
              </a:rPr>
              <a:t> </a:t>
            </a:r>
            <a:r>
              <a:rPr lang="en-US" altLang="zh-TW" sz="1600" dirty="0" err="1" smtClean="0">
                <a:latin typeface="Verdana" pitchFamily="34" charset="0"/>
                <a:ea typeface="PMingLiU" charset="-120"/>
              </a:rPr>
              <a:t>akan</a:t>
            </a:r>
            <a:r>
              <a:rPr lang="en-US" altLang="zh-TW" sz="1600" dirty="0" smtClean="0">
                <a:latin typeface="Verdana" pitchFamily="34" charset="0"/>
                <a:ea typeface="PMingLiU" charset="-120"/>
              </a:rPr>
              <a:t> </a:t>
            </a:r>
            <a:r>
              <a:rPr lang="en-US" altLang="zh-TW" sz="1600" dirty="0" err="1" smtClean="0">
                <a:latin typeface="Verdana" pitchFamily="34" charset="0"/>
                <a:ea typeface="PMingLiU" charset="-120"/>
              </a:rPr>
              <a:t>diatur</a:t>
            </a:r>
            <a:r>
              <a:rPr lang="en-US" altLang="zh-TW" sz="1600" dirty="0" smtClean="0">
                <a:latin typeface="Verdana" pitchFamily="34" charset="0"/>
                <a:ea typeface="PMingLiU" charset="-120"/>
              </a:rPr>
              <a:t> </a:t>
            </a:r>
            <a:r>
              <a:rPr lang="en-US" altLang="zh-TW" sz="1600" dirty="0" err="1" smtClean="0">
                <a:latin typeface="Verdana" pitchFamily="34" charset="0"/>
                <a:ea typeface="PMingLiU" charset="-120"/>
              </a:rPr>
              <a:t>dalam</a:t>
            </a:r>
            <a:r>
              <a:rPr lang="en-US" altLang="zh-TW" sz="1600" dirty="0" smtClean="0">
                <a:latin typeface="Verdana" pitchFamily="34" charset="0"/>
                <a:ea typeface="PMingLiU" charset="-120"/>
              </a:rPr>
              <a:t> </a:t>
            </a:r>
            <a:r>
              <a:rPr lang="en-US" altLang="zh-TW" sz="1600" dirty="0" err="1" smtClean="0">
                <a:latin typeface="Verdana" pitchFamily="34" charset="0"/>
                <a:ea typeface="PMingLiU" charset="-120"/>
              </a:rPr>
              <a:t>PermanPanrb</a:t>
            </a:r>
            <a:r>
              <a:rPr lang="en-US" altLang="zh-TW" sz="1600" dirty="0" smtClean="0">
                <a:latin typeface="Verdana" pitchFamily="34" charset="0"/>
                <a:ea typeface="PMingLiU" charset="-120"/>
              </a:rPr>
              <a:t> </a:t>
            </a:r>
            <a:r>
              <a:rPr lang="en-US" altLang="zh-TW" sz="1600" dirty="0" err="1" smtClean="0">
                <a:latin typeface="Verdana" pitchFamily="34" charset="0"/>
                <a:ea typeface="PMingLiU" charset="-120"/>
              </a:rPr>
              <a:t>Nomor</a:t>
            </a:r>
            <a:r>
              <a:rPr lang="en-US" altLang="zh-TW" sz="1600" dirty="0" smtClean="0">
                <a:latin typeface="Verdana" pitchFamily="34" charset="0"/>
                <a:ea typeface="PMingLiU" charset="-120"/>
              </a:rPr>
              <a:t> 17 </a:t>
            </a:r>
            <a:r>
              <a:rPr lang="en-US" altLang="zh-TW" sz="1600" dirty="0" err="1" smtClean="0">
                <a:latin typeface="Verdana" pitchFamily="34" charset="0"/>
                <a:ea typeface="PMingLiU" charset="-120"/>
              </a:rPr>
              <a:t>tahun</a:t>
            </a:r>
            <a:r>
              <a:rPr lang="en-US" altLang="zh-TW" sz="1600" dirty="0" smtClean="0">
                <a:latin typeface="Verdana" pitchFamily="34" charset="0"/>
                <a:ea typeface="PMingLiU" charset="-120"/>
              </a:rPr>
              <a:t> 2013</a:t>
            </a:r>
            <a:endParaRPr lang="en-US" sz="1600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 rot="-650600">
            <a:off x="3659188" y="2665413"/>
            <a:ext cx="24352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>
                <a:solidFill>
                  <a:srgbClr val="FFFF00"/>
                </a:solidFill>
                <a:latin typeface="Verdana" pitchFamily="34" charset="0"/>
                <a:ea typeface="PMingLiU" charset="-120"/>
              </a:rPr>
              <a:t>B</a:t>
            </a:r>
            <a:r>
              <a:rPr lang="id-ID" altLang="zh-TW">
                <a:solidFill>
                  <a:srgbClr val="FFFF00"/>
                </a:solidFill>
                <a:latin typeface="Verdana" pitchFamily="34" charset="0"/>
              </a:rPr>
              <a:t>ukti yang terkait dengan penilaian terhadap empat kompetensi dosen yaitu kompetensi pedagogik, profesional, sosial</a:t>
            </a:r>
            <a:r>
              <a:rPr lang="en-US" altLang="zh-TW">
                <a:solidFill>
                  <a:srgbClr val="FFFF00"/>
                </a:solidFill>
                <a:latin typeface="Verdana" pitchFamily="34" charset="0"/>
                <a:ea typeface="PMingLiU" charset="-120"/>
              </a:rPr>
              <a:t>,</a:t>
            </a:r>
            <a:r>
              <a:rPr lang="id-ID" altLang="zh-TW">
                <a:solidFill>
                  <a:srgbClr val="FFFF00"/>
                </a:solidFill>
                <a:latin typeface="Verdana" pitchFamily="34" charset="0"/>
              </a:rPr>
              <a:t> dan kepribadian</a:t>
            </a:r>
            <a:endParaRPr lang="en-US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5CA13-222B-49B0-8EAE-790E899151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811580" y="2590800"/>
            <a:ext cx="2566987" cy="1676400"/>
          </a:xfrm>
          <a:prstGeom prst="wedgeEllipseCallout">
            <a:avLst>
              <a:gd name="adj1" fmla="val -100478"/>
              <a:gd name="adj2" fmla="val -131635"/>
            </a:avLst>
          </a:prstGeom>
          <a:solidFill>
            <a:srgbClr val="FFC000"/>
          </a:solidFill>
          <a:ln w="57150" cmpd="thinThick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901221" y="3816152"/>
            <a:ext cx="3206750" cy="1981200"/>
          </a:xfrm>
          <a:prstGeom prst="wedgeEllipseCallout">
            <a:avLst>
              <a:gd name="adj1" fmla="val 52850"/>
              <a:gd name="adj2" fmla="val -172735"/>
            </a:avLst>
          </a:prstGeom>
          <a:noFill/>
          <a:ln w="57150" cmpd="thinThick">
            <a:solidFill>
              <a:srgbClr val="88062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305593" y="1293812"/>
            <a:ext cx="3198813" cy="1830388"/>
          </a:xfrm>
          <a:prstGeom prst="wedgeEllipseCallout">
            <a:avLst>
              <a:gd name="adj1" fmla="val 67094"/>
              <a:gd name="adj2" fmla="val -61662"/>
            </a:avLst>
          </a:prstGeom>
          <a:noFill/>
          <a:ln w="57150" cmpd="thinThick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05000" y="304800"/>
            <a:ext cx="6248400" cy="708025"/>
          </a:xfrm>
          <a:prstGeom prst="rect">
            <a:avLst/>
          </a:prstGeom>
          <a:solidFill>
            <a:srgbClr val="92D050"/>
          </a:solidFill>
          <a:ln w="38100" cmpd="dbl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zh-TW" sz="4000" b="1">
                <a:solidFill>
                  <a:schemeClr val="tx2"/>
                </a:solidFill>
                <a:latin typeface="Albertus Medium" pitchFamily="34" charset="0"/>
                <a:ea typeface="PMingLiU" charset="-120"/>
              </a:rPr>
              <a:t>INSTRUMEN PENILAIAN</a:t>
            </a:r>
            <a:endParaRPr lang="en-US" sz="4000" b="1">
              <a:solidFill>
                <a:schemeClr val="tx2"/>
              </a:solidFill>
              <a:latin typeface="Albertus Medium" pitchFamily="34" charset="0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6248400" y="1827212"/>
            <a:ext cx="2224088" cy="763588"/>
          </a:xfrm>
          <a:prstGeom prst="wedgeEllipseCallout">
            <a:avLst>
              <a:gd name="adj1" fmla="val -123848"/>
              <a:gd name="adj2" fmla="val -137731"/>
            </a:avLst>
          </a:prstGeom>
          <a:noFill/>
          <a:ln w="57150" cmpd="thinThick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617494" y="2024062"/>
            <a:ext cx="1485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err="1">
                <a:solidFill>
                  <a:srgbClr val="0070C0"/>
                </a:solidFill>
                <a:latin typeface="Verdana" pitchFamily="34" charset="0"/>
              </a:rPr>
              <a:t>Konsistensi</a:t>
            </a:r>
            <a:endParaRPr lang="en-US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81215" y="1659294"/>
            <a:ext cx="277812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 err="1">
                <a:solidFill>
                  <a:srgbClr val="0070C0"/>
                </a:solidFill>
                <a:latin typeface="Verdana" pitchFamily="34" charset="0"/>
              </a:rPr>
              <a:t>Jabatan</a:t>
            </a:r>
            <a:r>
              <a:rPr lang="en-US" sz="1400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Verdana" pitchFamily="34" charset="0"/>
              </a:rPr>
              <a:t>Akademik</a:t>
            </a:r>
            <a:r>
              <a:rPr lang="en-US" sz="1400" b="1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endParaRPr lang="en-US" sz="1400" b="1" dirty="0">
              <a:solidFill>
                <a:srgbClr val="0070C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/>
              <a:t>SK </a:t>
            </a:r>
            <a:r>
              <a:rPr lang="en-US" sz="1200" dirty="0" smtClean="0"/>
              <a:t>GOL (NKP) </a:t>
            </a:r>
            <a:r>
              <a:rPr lang="en-US" sz="1200" dirty="0"/>
              <a:t>DAN JABATAN AKADEMIK </a:t>
            </a:r>
            <a:r>
              <a:rPr lang="en-US" sz="1200" dirty="0" smtClean="0"/>
              <a:t>(NAP) TERAKHIR </a:t>
            </a:r>
            <a:r>
              <a:rPr lang="en-US" sz="1200" dirty="0"/>
              <a:t>DENGAN LAMPIRAN RINCIAN ANGKA KREDIT</a:t>
            </a:r>
          </a:p>
          <a:p>
            <a:endParaRPr lang="en-US" sz="1000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61890" y="3968552"/>
            <a:ext cx="283368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err="1">
                <a:solidFill>
                  <a:srgbClr val="0070C0"/>
                </a:solidFill>
                <a:latin typeface="Verdana" pitchFamily="34" charset="0"/>
              </a:rPr>
              <a:t>Penilaian</a:t>
            </a:r>
            <a:r>
              <a:rPr lang="en-US" dirty="0">
                <a:solidFill>
                  <a:srgbClr val="0070C0"/>
                </a:solidFill>
                <a:latin typeface="Verdana" pitchFamily="34" charset="0"/>
              </a:rPr>
              <a:t> 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Verdana" pitchFamily="34" charset="0"/>
                <a:hlinkClick r:id="rId2" action="ppaction://hlinkfile"/>
              </a:rPr>
              <a:t>Persepsional</a:t>
            </a:r>
            <a:r>
              <a:rPr lang="en-US" dirty="0" smtClean="0">
                <a:solidFill>
                  <a:srgbClr val="0070C0"/>
                </a:solidFill>
                <a:latin typeface="Verdana" pitchFamily="34" charset="0"/>
                <a:hlinkClick r:id="rId2" action="ppaction://hlinkfile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Verdana" pitchFamily="34" charset="0"/>
              </a:rPr>
              <a:t>(NPS)</a:t>
            </a:r>
            <a:endParaRPr lang="en-US" dirty="0">
              <a:solidFill>
                <a:srgbClr val="0070C0"/>
              </a:solidFill>
              <a:latin typeface="Verdana" pitchFamily="34" charset="0"/>
            </a:endParaRPr>
          </a:p>
          <a:p>
            <a:endParaRPr lang="en-US" sz="800" dirty="0">
              <a:solidFill>
                <a:srgbClr val="88062B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en-US" sz="1200" dirty="0"/>
              <a:t> ATASAN                   1 ORG</a:t>
            </a:r>
          </a:p>
          <a:p>
            <a:pPr>
              <a:buFontTx/>
              <a:buChar char="•"/>
            </a:pPr>
            <a:r>
              <a:rPr lang="en-US" sz="1200" dirty="0"/>
              <a:t> REKAN SEJAWAT   3 ORG</a:t>
            </a:r>
          </a:p>
          <a:p>
            <a:pPr>
              <a:buFontTx/>
              <a:buChar char="•"/>
            </a:pPr>
            <a:r>
              <a:rPr lang="en-US" sz="1200" dirty="0"/>
              <a:t> MAHASISWA           5 ORG</a:t>
            </a:r>
          </a:p>
          <a:p>
            <a:pPr>
              <a:buFontTx/>
              <a:buChar char="•"/>
            </a:pPr>
            <a:r>
              <a:rPr lang="en-US" sz="1200" dirty="0"/>
              <a:t> DIRI SENDIRI</a:t>
            </a:r>
          </a:p>
          <a:p>
            <a:endParaRPr lang="en-US" sz="1200" dirty="0">
              <a:latin typeface="Verdana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172201" y="2951956"/>
            <a:ext cx="22240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err="1">
                <a:solidFill>
                  <a:srgbClr val="0070C0"/>
                </a:solidFill>
                <a:latin typeface="Verdana" pitchFamily="34" charset="0"/>
              </a:rPr>
              <a:t>Penilaian</a:t>
            </a:r>
            <a:r>
              <a:rPr lang="en-US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Verdana" pitchFamily="34" charset="0"/>
                <a:hlinkClick r:id="rId3" action="ppaction://hlinkfile"/>
              </a:rPr>
              <a:t>Deskripsi</a:t>
            </a:r>
            <a:r>
              <a:rPr lang="en-US" dirty="0">
                <a:solidFill>
                  <a:srgbClr val="0070C0"/>
                </a:solidFill>
                <a:latin typeface="Verdana" pitchFamily="34" charset="0"/>
                <a:hlinkClick r:id="rId3" action="ppaction://hlinkfile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Verdana" pitchFamily="34" charset="0"/>
                <a:hlinkClick r:id="rId3" action="ppaction://hlinkfile"/>
              </a:rPr>
              <a:t>Diri</a:t>
            </a:r>
            <a:endParaRPr lang="en-US" dirty="0">
              <a:solidFill>
                <a:srgbClr val="0070C0"/>
              </a:solidFill>
              <a:latin typeface="Verdana" pitchFamily="34" charset="0"/>
              <a:hlinkClick r:id="rId3" action="ppaction://hlinkfile"/>
            </a:endParaRPr>
          </a:p>
          <a:p>
            <a:endParaRPr lang="en-US" sz="800" dirty="0">
              <a:solidFill>
                <a:srgbClr val="008000"/>
              </a:solidFill>
              <a:latin typeface="Verdana" pitchFamily="34" charset="0"/>
            </a:endParaRPr>
          </a:p>
          <a:p>
            <a:r>
              <a:rPr lang="en-US" sz="1200" dirty="0"/>
              <a:t>OLEH 2 ORG ASESOR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5F3F0-934C-47C0-8461-915D45574F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  <p:sp>
        <p:nvSpPr>
          <p:cNvPr id="2" name="Oval Callout 1"/>
          <p:cNvSpPr/>
          <p:nvPr/>
        </p:nvSpPr>
        <p:spPr bwMode="auto">
          <a:xfrm>
            <a:off x="4343400" y="4267200"/>
            <a:ext cx="3200400" cy="1676400"/>
          </a:xfrm>
          <a:prstGeom prst="wedgeEllipseCallout">
            <a:avLst>
              <a:gd name="adj1" fmla="val -50311"/>
              <a:gd name="adj2" fmla="val -23775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49378" y="4443680"/>
            <a:ext cx="2788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Dokumen</a:t>
            </a:r>
            <a:r>
              <a:rPr lang="en-US" sz="1600" dirty="0" smtClean="0">
                <a:latin typeface="Arial Narrow" pitchFamily="34" charset="0"/>
              </a:rPr>
              <a:t>/</a:t>
            </a:r>
            <a:r>
              <a:rPr lang="en-US" sz="1600" dirty="0" err="1" smtClean="0">
                <a:latin typeface="Arial Narrow" pitchFamily="34" charset="0"/>
              </a:rPr>
              <a:t>sertifikat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kemampuan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berbahasa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Inggris</a:t>
            </a:r>
            <a:r>
              <a:rPr lang="en-US" sz="1600" dirty="0" smtClean="0">
                <a:latin typeface="Arial Narrow" pitchFamily="34" charset="0"/>
              </a:rPr>
              <a:t> (NBI).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>
                <a:latin typeface="Arial Narrow" pitchFamily="34" charset="0"/>
              </a:rPr>
              <a:t>Dokumen</a:t>
            </a:r>
            <a:r>
              <a:rPr lang="en-US" sz="1600" dirty="0" smtClean="0">
                <a:latin typeface="Arial Narrow" pitchFamily="34" charset="0"/>
              </a:rPr>
              <a:t>/</a:t>
            </a:r>
            <a:r>
              <a:rPr lang="en-US" sz="1600" dirty="0" err="1" smtClean="0">
                <a:latin typeface="Arial Narrow" pitchFamily="34" charset="0"/>
              </a:rPr>
              <a:t>sertifikat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hasil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tes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potensi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akademik</a:t>
            </a:r>
            <a:r>
              <a:rPr lang="en-US" sz="1600" dirty="0" smtClean="0">
                <a:latin typeface="Arial Narrow" pitchFamily="34" charset="0"/>
              </a:rPr>
              <a:t> (NPA). </a:t>
            </a:r>
            <a:endParaRPr lang="en-US" sz="16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latin typeface="Albertus Medium"/>
              </a:rPr>
              <a:t>INSTRUMEN</a:t>
            </a:r>
            <a:r>
              <a:rPr lang="en-US" b="1" dirty="0" smtClean="0">
                <a:latin typeface="Albertus Medium"/>
              </a:rPr>
              <a:t> SERDOS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4144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INSTRUMEN PERSEPSIONAL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INSTRUMEN PERSONAL (DESKRIPSI DIRI)</a:t>
            </a:r>
          </a:p>
          <a:p>
            <a:pPr lvl="1" eaLnBrk="1" hangingPunct="1">
              <a:defRPr/>
            </a:pP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disertifikasi</a:t>
            </a:r>
            <a:r>
              <a:rPr lang="en-US" sz="2400" dirty="0" smtClean="0"/>
              <a:t> </a:t>
            </a:r>
          </a:p>
          <a:p>
            <a:pPr lvl="1" eaLnBrk="1" hangingPunct="1">
              <a:defRPr/>
            </a:pPr>
            <a:r>
              <a:rPr lang="en-US" sz="2400" i="1" dirty="0" smtClean="0"/>
              <a:t>curriculum vitae </a:t>
            </a:r>
            <a:r>
              <a:rPr lang="en-US" sz="2400" dirty="0" err="1" smtClean="0"/>
              <a:t>dosen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disertifikasi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err="1" smtClean="0"/>
              <a:t>dokumen</a:t>
            </a:r>
            <a:r>
              <a:rPr lang="en-US" sz="2400" dirty="0" smtClean="0"/>
              <a:t>/</a:t>
            </a:r>
            <a:r>
              <a:rPr lang="en-US" sz="2400" dirty="0" err="1" smtClean="0"/>
              <a:t>sertifikat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inggris</a:t>
            </a:r>
            <a:r>
              <a:rPr lang="en-US" sz="2400" dirty="0" smtClean="0"/>
              <a:t>.</a:t>
            </a:r>
          </a:p>
          <a:p>
            <a:pPr lvl="1" eaLnBrk="1" hangingPunct="1">
              <a:defRPr/>
            </a:pPr>
            <a:r>
              <a:rPr lang="en-US" sz="2400" dirty="0" err="1" smtClean="0"/>
              <a:t>dokumen</a:t>
            </a:r>
            <a:r>
              <a:rPr lang="en-US" sz="2400" dirty="0" smtClean="0"/>
              <a:t>/</a:t>
            </a:r>
            <a:r>
              <a:rPr lang="en-US" sz="2400" dirty="0" err="1" smtClean="0"/>
              <a:t>sertifikat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tes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akademik</a:t>
            </a:r>
            <a:r>
              <a:rPr lang="en-US" sz="2400" dirty="0" smtClean="0"/>
              <a:t>. 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25A95-D192-4597-80D2-0E41797950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  <a:solidFill>
            <a:srgbClr val="92D05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latin typeface="Albertus Medium"/>
              </a:rPr>
              <a:t>RERATA SKOR KOMPONEN PERSEPSIONAL  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63575" y="2209800"/>
          <a:ext cx="77422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3" imgW="4191000" imgH="431800" progId="Equation.DSMT4">
                  <p:embed/>
                </p:oleObj>
              </mc:Choice>
              <mc:Fallback>
                <p:oleObj name="Equation" r:id="rId3" imgW="41910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209800"/>
                        <a:ext cx="77422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609600" y="3581400"/>
          <a:ext cx="7924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5" imgW="3022600" imgH="431800" progId="Equation.DSMT4">
                  <p:embed/>
                </p:oleObj>
              </mc:Choice>
              <mc:Fallback>
                <p:oleObj name="Equation" r:id="rId5" imgW="30226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81400"/>
                        <a:ext cx="7924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609600" y="4953000"/>
          <a:ext cx="7924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7" imgW="3263900" imgH="431800" progId="Equation.3">
                  <p:embed/>
                </p:oleObj>
              </mc:Choice>
              <mc:Fallback>
                <p:oleObj name="Equation" r:id="rId7" imgW="32639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953000"/>
                        <a:ext cx="7924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92AC9-BFB4-4EE2-B7EE-FD8B90AA7E7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solidFill>
            <a:srgbClr val="92D05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latin typeface="Albertus Medium"/>
              </a:rPr>
              <a:t>RERATA SKOR TOTAL </a:t>
            </a:r>
            <a:br>
              <a:rPr lang="en-US" sz="2800" b="1" dirty="0" smtClean="0">
                <a:latin typeface="Albertus Medium"/>
              </a:rPr>
            </a:br>
            <a:r>
              <a:rPr lang="en-US" sz="2800" b="1" dirty="0" smtClean="0">
                <a:latin typeface="Albertus Medium"/>
              </a:rPr>
              <a:t>INSTRUMEN PERSEPSIONAL 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33400" y="2514600"/>
          <a:ext cx="8077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2959100" imgH="431800" progId="Equation.DSMT4">
                  <p:embed/>
                </p:oleObj>
              </mc:Choice>
              <mc:Fallback>
                <p:oleObj name="Equation" r:id="rId3" imgW="29591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80772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79648-751F-4D6D-BEE2-10896D1C28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8">
      <a:dk1>
        <a:srgbClr val="000000"/>
      </a:dk1>
      <a:lt1>
        <a:srgbClr val="EAEAEA"/>
      </a:lt1>
      <a:dk2>
        <a:srgbClr val="000000"/>
      </a:dk2>
      <a:lt2>
        <a:srgbClr val="B2B2B2"/>
      </a:lt2>
      <a:accent1>
        <a:srgbClr val="A4BCC4"/>
      </a:accent1>
      <a:accent2>
        <a:srgbClr val="FFFFFF"/>
      </a:accent2>
      <a:accent3>
        <a:srgbClr val="F3F3F3"/>
      </a:accent3>
      <a:accent4>
        <a:srgbClr val="000000"/>
      </a:accent4>
      <a:accent5>
        <a:srgbClr val="CFDADE"/>
      </a:accent5>
      <a:accent6>
        <a:srgbClr val="E7E7E7"/>
      </a:accent6>
      <a:hlink>
        <a:srgbClr val="0066FF"/>
      </a:hlink>
      <a:folHlink>
        <a:srgbClr val="00CC66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882</TotalTime>
  <Words>1224</Words>
  <Application>Microsoft Office PowerPoint</Application>
  <PresentationFormat>On-screen Show (4:3)</PresentationFormat>
  <Paragraphs>530</Paragraphs>
  <Slides>24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Wingdings</vt:lpstr>
      <vt:lpstr>Calibri</vt:lpstr>
      <vt:lpstr>Albertus Medium</vt:lpstr>
      <vt:lpstr>PMingLiU</vt:lpstr>
      <vt:lpstr>Albertus</vt:lpstr>
      <vt:lpstr>Verdana</vt:lpstr>
      <vt:lpstr>Tempus Sans ITC</vt:lpstr>
      <vt:lpstr>Ripple</vt:lpstr>
      <vt:lpstr>MathType 5.0 Equation</vt:lpstr>
      <vt:lpstr>Microsoft Equation 3.0</vt:lpstr>
      <vt:lpstr>Microsoft PowerPoint Presentation</vt:lpstr>
      <vt:lpstr>PENILAIAN PORTOFOLIO  SERTIFIKASI PENDIDIK UNTUK DOSEN (Buku 2) </vt:lpstr>
      <vt:lpstr>PENILAIAN PORTOFOLIO</vt:lpstr>
      <vt:lpstr>UKURAN PROFESIONALISME</vt:lpstr>
      <vt:lpstr>CIRI-CIRI PENILAIAN PORTOFOLIO</vt:lpstr>
      <vt:lpstr>PowerPoint Presentation</vt:lpstr>
      <vt:lpstr>PowerPoint Presentation</vt:lpstr>
      <vt:lpstr>INSTRUMEN SERDOS</vt:lpstr>
      <vt:lpstr>RERATA SKOR KOMPONEN PERSEPSIONAL  </vt:lpstr>
      <vt:lpstr>RERATA SKOR TOTAL  INSTRUMEN PERSEPSIONAL </vt:lpstr>
      <vt:lpstr>PowerPoint Presentation</vt:lpstr>
      <vt:lpstr>PowerPoint Presentation</vt:lpstr>
      <vt:lpstr>PowerPoint Presentation</vt:lpstr>
      <vt:lpstr>PowerPoint Presentation</vt:lpstr>
      <vt:lpstr>PERHATIAN PENTING!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Sertifikasi Dosen</dc:title>
  <dc:creator>Hamidillah Ajie</dc:creator>
  <cp:lastModifiedBy>Fujits</cp:lastModifiedBy>
  <cp:revision>77</cp:revision>
  <dcterms:created xsi:type="dcterms:W3CDTF">2008-01-20T06:56:31Z</dcterms:created>
  <dcterms:modified xsi:type="dcterms:W3CDTF">2013-09-13T04:25:52Z</dcterms:modified>
</cp:coreProperties>
</file>