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1" r:id="rId3"/>
    <p:sldId id="262" r:id="rId4"/>
    <p:sldId id="263" r:id="rId5"/>
    <p:sldId id="264" r:id="rId6"/>
    <p:sldId id="265" r:id="rId7"/>
    <p:sldId id="271" r:id="rId8"/>
    <p:sldId id="273" r:id="rId9"/>
    <p:sldId id="284" r:id="rId10"/>
    <p:sldId id="285" r:id="rId11"/>
    <p:sldId id="287" r:id="rId12"/>
    <p:sldId id="286" r:id="rId13"/>
    <p:sldId id="280" r:id="rId14"/>
    <p:sldId id="28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7B3F17A-0BD0-4FDB-BA8C-A662059EEBCC}" type="datetimeFigureOut">
              <a:rPr lang="en-US"/>
              <a:pPr>
                <a:defRPr/>
              </a:pPr>
              <a:t>7/3/2012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4C6CD9F-F686-4810-BD3E-50EB57F77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6235AFB-02AA-47BD-8006-466F5A976F28}" type="datetimeFigureOut">
              <a:rPr lang="en-US"/>
              <a:pPr>
                <a:defRPr/>
              </a:pPr>
              <a:t>7/3/2012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FD8C99-CC29-4314-AFB4-D95E04E32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0" descr="Light horizontal"/>
          <p:cNvSpPr>
            <a:spLocks noChangeArrowheads="1"/>
          </p:cNvSpPr>
          <p:nvPr/>
        </p:nvSpPr>
        <p:spPr bwMode="gray">
          <a:xfrm>
            <a:off x="9525" y="9525"/>
            <a:ext cx="1473200" cy="6848475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ChangeArrowheads="1"/>
          </p:cNvSpPr>
          <p:nvPr/>
        </p:nvSpPr>
        <p:spPr bwMode="invGray">
          <a:xfrm>
            <a:off x="0" y="4267200"/>
            <a:ext cx="9153525" cy="1103313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AutoShape 42"/>
          <p:cNvSpPr>
            <a:spLocks noChangeArrowheads="1"/>
          </p:cNvSpPr>
          <p:nvPr/>
        </p:nvSpPr>
        <p:spPr bwMode="gray">
          <a:xfrm>
            <a:off x="1219200" y="5105400"/>
            <a:ext cx="7086600" cy="533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Text Box 79"/>
          <p:cNvSpPr txBox="1">
            <a:spLocks noChangeArrowheads="1"/>
          </p:cNvSpPr>
          <p:nvPr/>
        </p:nvSpPr>
        <p:spPr bwMode="black">
          <a:xfrm>
            <a:off x="6934200" y="304800"/>
            <a:ext cx="19050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/>
              <a:t>Company Logo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267200"/>
            <a:ext cx="7924800" cy="8382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616075" y="5105400"/>
            <a:ext cx="63246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>
                <a:solidFill>
                  <a:srgbClr val="FEFEFE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37325"/>
            <a:ext cx="2133600" cy="24447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37325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7325"/>
            <a:ext cx="2133600" cy="24447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5418DF20-E1F7-44E9-99EB-E1ED14C33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3FE75-1DC6-4A94-A185-44F8846D1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300038"/>
            <a:ext cx="2071687" cy="610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300038"/>
            <a:ext cx="6065838" cy="610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3DE9A-5A92-4F36-99FD-AE643CE2D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300038"/>
            <a:ext cx="7743825" cy="600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4F86F-B71C-488D-AAF5-190D325B8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51E5F-C80B-4FC8-8B13-F9B263342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0FC4B-955A-4400-8378-467BE7D55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A6BC3-8F1F-4C0C-978B-B2368920B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DBA4-A764-4579-8C49-441818D45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6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3115B-5AC9-4B51-86AE-F81094E23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E53EE-4B39-4A7C-B1C3-8AC741FA0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B3F8F-2D6E-4EBA-8A8A-3FD9339D0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695D9-ED5F-45AB-B6C1-4705688D5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5" name="Rectangle 65" descr="Light horizontal"/>
          <p:cNvSpPr>
            <a:spLocks noChangeArrowheads="1"/>
          </p:cNvSpPr>
          <p:nvPr/>
        </p:nvSpPr>
        <p:spPr bwMode="gray">
          <a:xfrm>
            <a:off x="0" y="0"/>
            <a:ext cx="471488" cy="6858000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66" name="Rectangle 66"/>
          <p:cNvSpPr>
            <a:spLocks noChangeArrowheads="1"/>
          </p:cNvSpPr>
          <p:nvPr/>
        </p:nvSpPr>
        <p:spPr bwMode="auto">
          <a:xfrm>
            <a:off x="0" y="0"/>
            <a:ext cx="9144000" cy="7254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67" name="AutoShape 67"/>
          <p:cNvSpPr>
            <a:spLocks noChangeArrowheads="1"/>
          </p:cNvSpPr>
          <p:nvPr/>
        </p:nvSpPr>
        <p:spPr bwMode="gray">
          <a:xfrm>
            <a:off x="304800" y="288925"/>
            <a:ext cx="7924800" cy="6445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754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754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585C20-D2F2-4D7D-88C5-24CAE3DD2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4" name="Rectangle 6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3088" y="6538913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396875" y="300038"/>
            <a:ext cx="7743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</p:sldLayoutIdLst>
  <p:transition>
    <p:pull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2057400"/>
            <a:ext cx="7010400" cy="2133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cs typeface="Arial" charset="0"/>
              </a:rPr>
              <a:t>PEDOMAN </a:t>
            </a:r>
            <a:r>
              <a:rPr lang="id-ID" sz="2800" dirty="0" smtClean="0">
                <a:solidFill>
                  <a:schemeClr val="tx1"/>
                </a:solidFill>
                <a:cs typeface="Arial" charset="0"/>
              </a:rPr>
              <a:t>BEBAN KERJA DOSEN </a:t>
            </a:r>
            <a:r>
              <a:rPr lang="en-US" sz="2800" dirty="0" smtClean="0">
                <a:solidFill>
                  <a:schemeClr val="tx1"/>
                </a:solidFill>
                <a:cs typeface="Arial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cs typeface="Arial" charset="0"/>
              </a:rPr>
            </a:br>
            <a:r>
              <a:rPr lang="id-ID" sz="2800" dirty="0" smtClean="0">
                <a:solidFill>
                  <a:schemeClr val="tx1"/>
                </a:solidFill>
                <a:cs typeface="Arial" charset="0"/>
              </a:rPr>
              <a:t>DAN EVALUASI </a:t>
            </a:r>
            <a:br>
              <a:rPr lang="id-ID" sz="2800" dirty="0" smtClean="0">
                <a:solidFill>
                  <a:schemeClr val="tx1"/>
                </a:solidFill>
                <a:cs typeface="Arial" charset="0"/>
              </a:rPr>
            </a:br>
            <a:r>
              <a:rPr lang="id-ID" sz="2800" dirty="0" smtClean="0">
                <a:solidFill>
                  <a:schemeClr val="tx1"/>
                </a:solidFill>
                <a:cs typeface="Arial" charset="0"/>
              </a:rPr>
              <a:t>PELAKSANAAN TRIDHARMA PERGURUAN TINGGI</a:t>
            </a:r>
            <a:r>
              <a:rPr lang="en-US" sz="2800" dirty="0" smtClean="0">
                <a:solidFill>
                  <a:schemeClr val="tx1"/>
                </a:solidFill>
                <a:cs typeface="Arial" charset="0"/>
              </a:rPr>
              <a:t>  </a:t>
            </a:r>
          </a:p>
        </p:txBody>
      </p:sp>
      <p:pic>
        <p:nvPicPr>
          <p:cNvPr id="3075" name="Picture 2" descr="Logo P&amp;K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0"/>
            <a:ext cx="1905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7813"/>
            <a:ext cx="7620000" cy="636587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838200" indent="-838200" algn="ctr" eaLnBrk="1" hangingPunct="1">
              <a:defRPr/>
            </a:pPr>
            <a:r>
              <a:rPr lang="en-US" sz="3200" b="1" kern="0" dirty="0" err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Ekivalensi</a:t>
            </a:r>
            <a:r>
              <a:rPr lang="en-US" sz="3200" b="1" kern="0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0" dirty="0" err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sks</a:t>
            </a:r>
            <a:r>
              <a:rPr lang="en-US" sz="3200" b="1" kern="0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0" dirty="0" err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publikasi</a:t>
            </a:r>
            <a:endParaRPr lang="en-US" sz="3200" b="1" kern="0">
              <a:solidFill>
                <a:srgbClr val="FEFEFE"/>
              </a:solidFill>
              <a:latin typeface="+mj-lt"/>
              <a:ea typeface="+mj-ea"/>
              <a:cs typeface="+mj-cs"/>
            </a:endParaRPr>
          </a:p>
          <a:p>
            <a:pPr marL="838200" indent="-838200" algn="ctr" eaLnBrk="1" hangingPunct="1">
              <a:defRPr/>
            </a:pPr>
            <a:endParaRPr lang="en-US" sz="3200" b="1" kern="0" dirty="0">
              <a:solidFill>
                <a:srgbClr val="FEFEFE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291" name="Text Placeholder 5"/>
          <p:cNvSpPr>
            <a:spLocks noGrp="1"/>
          </p:cNvSpPr>
          <p:nvPr>
            <p:ph type="body" idx="1"/>
          </p:nvPr>
        </p:nvSpPr>
        <p:spPr>
          <a:xfrm>
            <a:off x="609600" y="1295400"/>
            <a:ext cx="7772400" cy="4724400"/>
          </a:xfrm>
        </p:spPr>
        <p:txBody>
          <a:bodyPr/>
          <a:lstStyle/>
          <a:p>
            <a:pPr marL="404813" indent="-404813">
              <a:buFont typeface="Wingdings" pitchFamily="2" charset="2"/>
              <a:buChar char="Ø"/>
              <a:tabLst>
                <a:tab pos="404813" algn="l"/>
              </a:tabLst>
            </a:pPr>
            <a:r>
              <a:rPr lang="en-US" sz="2200" b="1" smtClean="0">
                <a:solidFill>
                  <a:srgbClr val="002060"/>
                </a:solidFill>
              </a:rPr>
              <a:t>Publikasi dalam Jurnal Internasional  :  7 sks / 3 tahun </a:t>
            </a:r>
          </a:p>
          <a:p>
            <a:pPr marL="404813" indent="-404813">
              <a:buFont typeface="Wingdings" pitchFamily="2" charset="2"/>
              <a:buChar char="Ø"/>
              <a:tabLst>
                <a:tab pos="404813" algn="l"/>
              </a:tabLst>
            </a:pPr>
            <a:r>
              <a:rPr lang="en-US" sz="2200" b="1" smtClean="0">
                <a:solidFill>
                  <a:srgbClr val="002060"/>
                </a:solidFill>
              </a:rPr>
              <a:t>Publikasi dalam Jurnal Nasional Terakreditasi  :  5 sks / 2 tahun</a:t>
            </a:r>
          </a:p>
          <a:p>
            <a:pPr marL="404813" indent="-404813">
              <a:buFont typeface="Wingdings" pitchFamily="2" charset="2"/>
              <a:buChar char="Ø"/>
              <a:tabLst>
                <a:tab pos="404813" algn="l"/>
              </a:tabLst>
            </a:pPr>
            <a:r>
              <a:rPr lang="en-US" sz="2200" b="1" smtClean="0">
                <a:solidFill>
                  <a:srgbClr val="002060"/>
                </a:solidFill>
              </a:rPr>
              <a:t>Publikasi dalam Jurnal Nasional Tidak Terakreditasi  :      3 sks / 1 tahun   (terbit dalam Rank 100 PT versi Dikti) </a:t>
            </a:r>
          </a:p>
          <a:p>
            <a:pPr marL="404813" indent="-404813">
              <a:buFont typeface="Wingdings" pitchFamily="2" charset="2"/>
              <a:buChar char="Ø"/>
              <a:tabLst>
                <a:tab pos="404813" algn="l"/>
              </a:tabLst>
            </a:pPr>
            <a:r>
              <a:rPr lang="en-US" sz="2200" b="1" smtClean="0">
                <a:solidFill>
                  <a:srgbClr val="002060"/>
                </a:solidFill>
              </a:rPr>
              <a:t>Publikasi dalam Seminar Internasional  (Presentasi)  :     4 sks / 2 tahun </a:t>
            </a:r>
          </a:p>
          <a:p>
            <a:pPr marL="404813" indent="-404813">
              <a:buFont typeface="Wingdings" pitchFamily="2" charset="2"/>
              <a:buChar char="Ø"/>
              <a:tabLst>
                <a:tab pos="404813" algn="l"/>
              </a:tabLst>
            </a:pPr>
            <a:r>
              <a:rPr lang="en-US" sz="2200" b="1" smtClean="0">
                <a:solidFill>
                  <a:srgbClr val="002060"/>
                </a:solidFill>
              </a:rPr>
              <a:t>Publikasi dalam Seminar Nasional  (Presentasi)  :  3 sks / 2 tahun</a:t>
            </a:r>
          </a:p>
          <a:p>
            <a:pPr marL="404813" indent="-404813">
              <a:buFont typeface="Wingdings" pitchFamily="2" charset="2"/>
              <a:buChar char="Ø"/>
              <a:tabLst>
                <a:tab pos="404813" algn="l"/>
              </a:tabLst>
            </a:pPr>
            <a:r>
              <a:rPr lang="en-US" sz="2200" b="1" smtClean="0">
                <a:solidFill>
                  <a:srgbClr val="002060"/>
                </a:solidFill>
              </a:rPr>
              <a:t>Menulis Buku Referensi  :  2 sks / 2 tahun</a:t>
            </a:r>
          </a:p>
          <a:p>
            <a:pPr marL="404813" indent="-404813">
              <a:buFont typeface="Wingdings" pitchFamily="2" charset="2"/>
              <a:buChar char="Ø"/>
              <a:tabLst>
                <a:tab pos="404813" algn="l"/>
              </a:tabLst>
            </a:pPr>
            <a:r>
              <a:rPr lang="en-US" sz="2200" b="1" smtClean="0">
                <a:solidFill>
                  <a:srgbClr val="002060"/>
                </a:solidFill>
              </a:rPr>
              <a:t>Menulis Buku Monograf  :  1,5 sks / 2 tahun </a:t>
            </a:r>
          </a:p>
          <a:p>
            <a:pPr marL="404813" indent="-404813">
              <a:buFont typeface="Wingdings" pitchFamily="2" charset="2"/>
              <a:buChar char="Ø"/>
              <a:tabLst>
                <a:tab pos="404813" algn="l"/>
              </a:tabLst>
            </a:pPr>
            <a:r>
              <a:rPr lang="en-US" sz="2200" b="1" smtClean="0">
                <a:solidFill>
                  <a:srgbClr val="002060"/>
                </a:solidFill>
              </a:rPr>
              <a:t>Menulis Buku Ajar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7813"/>
            <a:ext cx="7620000" cy="636587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838200" indent="-838200" algn="ctr" eaLnBrk="1" hangingPunct="1">
              <a:defRPr/>
            </a:pPr>
            <a:r>
              <a:rPr lang="en-US" sz="3200" b="1" kern="0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BIDANG PENGABDIAN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09600" y="1143000"/>
          <a:ext cx="79248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669"/>
                <a:gridCol w="1995711"/>
                <a:gridCol w="997857"/>
                <a:gridCol w="731762"/>
                <a:gridCol w="864809"/>
                <a:gridCol w="1197428"/>
                <a:gridCol w="757164"/>
                <a:gridCol w="914400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Jenis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Kegiatan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Beban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Kerja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Masa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Pelaks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Tugas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Kinerja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FFFF00"/>
                          </a:solidFill>
                        </a:rPr>
                        <a:t>Bukti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FFFF00"/>
                          </a:solidFill>
                        </a:rPr>
                        <a:t>Sks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FFFF00"/>
                          </a:solidFill>
                        </a:rPr>
                        <a:t>Bukti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FFFF00"/>
                          </a:solidFill>
                        </a:rPr>
                        <a:t>Capaian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00"/>
                          </a:solidFill>
                        </a:rPr>
                        <a:t>%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FFFF00"/>
                          </a:solidFill>
                        </a:rPr>
                        <a:t>Sks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1.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Memberikan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Pelatihan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 “……..”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Surat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Tugas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Ganjil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10/11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Sertifikat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&amp; 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</a:rPr>
                        <a:t>Materi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</a:rPr>
                        <a:t>Pelatihan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100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2.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3.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7813"/>
            <a:ext cx="7620000" cy="636587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838200" indent="-838200" algn="ctr" eaLnBrk="1" hangingPunct="1">
              <a:defRPr/>
            </a:pPr>
            <a:r>
              <a:rPr lang="en-US" sz="3200" b="1" kern="0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BIDANG PENUNJANG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09600" y="1143000"/>
          <a:ext cx="79248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669"/>
                <a:gridCol w="1995711"/>
                <a:gridCol w="997857"/>
                <a:gridCol w="731762"/>
                <a:gridCol w="864809"/>
                <a:gridCol w="1197428"/>
                <a:gridCol w="757164"/>
                <a:gridCol w="914400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Jenis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Kegiatan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Beban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Kerja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Masa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Pelaks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Tugas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Kinerja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FFFF00"/>
                          </a:solidFill>
                        </a:rPr>
                        <a:t>Bukti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FFFF00"/>
                          </a:solidFill>
                        </a:rPr>
                        <a:t>Sks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FFFF00"/>
                          </a:solidFill>
                        </a:rPr>
                        <a:t>Bukti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FFFF00"/>
                          </a:solidFill>
                        </a:rPr>
                        <a:t>Capaian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00"/>
                          </a:solidFill>
                        </a:rPr>
                        <a:t>%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FFFF00"/>
                          </a:solidFill>
                        </a:rPr>
                        <a:t>Sks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1.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Dosen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</a:rPr>
                        <a:t>Wali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 =  12 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</a:rPr>
                        <a:t>Mhs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SK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Dekan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No.   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Ganjil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10/11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Lapora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</a:rPr>
                        <a:t>Perwalian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100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2.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Pembina Unit 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Kegiatan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Mahasiswa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Surat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Tugas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/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Sk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Ganjil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/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Thn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</a:rPr>
                        <a:t>Akad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Surat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Tugas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/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Sk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100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3.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Menjadi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Struktural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SK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Rektor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SK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4410" name="Rectangle 3"/>
          <p:cNvSpPr>
            <a:spLocks noChangeArrowheads="1"/>
          </p:cNvSpPr>
          <p:nvPr/>
        </p:nvSpPr>
        <p:spPr bwMode="auto">
          <a:xfrm>
            <a:off x="1447800" y="5103813"/>
            <a:ext cx="6019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4813" indent="-404813">
              <a:buFont typeface="Wingdings" pitchFamily="2" charset="2"/>
              <a:buChar char="Ø"/>
              <a:tabLst>
                <a:tab pos="404813" algn="l"/>
              </a:tabLst>
            </a:pPr>
            <a:r>
              <a:rPr lang="en-US" b="1">
                <a:solidFill>
                  <a:srgbClr val="002060"/>
                </a:solidFill>
              </a:rPr>
              <a:t>REKTOR  :  4  SKS / Smt</a:t>
            </a:r>
          </a:p>
          <a:p>
            <a:pPr marL="404813" indent="-404813">
              <a:buFont typeface="Wingdings" pitchFamily="2" charset="2"/>
              <a:buChar char="Ø"/>
              <a:tabLst>
                <a:tab pos="404813" algn="l"/>
              </a:tabLst>
            </a:pPr>
            <a:r>
              <a:rPr lang="en-US" b="1">
                <a:solidFill>
                  <a:srgbClr val="002060"/>
                </a:solidFill>
              </a:rPr>
              <a:t>WAREK / DEKAN  =  3 SKS/ Smt</a:t>
            </a:r>
          </a:p>
          <a:p>
            <a:pPr marL="404813" indent="-404813">
              <a:buFont typeface="Wingdings" pitchFamily="2" charset="2"/>
              <a:buChar char="Ø"/>
              <a:tabLst>
                <a:tab pos="404813" algn="l"/>
              </a:tabLst>
            </a:pPr>
            <a:r>
              <a:rPr lang="en-US" b="1">
                <a:solidFill>
                  <a:srgbClr val="002060"/>
                </a:solidFill>
              </a:rPr>
              <a:t>WADEK / KA.PRODI / KA.BIRO  =  2 SKS / Smt</a:t>
            </a:r>
          </a:p>
          <a:p>
            <a:pPr marL="404813" indent="-404813">
              <a:buFont typeface="Wingdings" pitchFamily="2" charset="2"/>
              <a:buChar char="Ø"/>
              <a:tabLst>
                <a:tab pos="404813" algn="l"/>
              </a:tabLst>
            </a:pPr>
            <a:r>
              <a:rPr lang="en-US" b="1">
                <a:solidFill>
                  <a:srgbClr val="002060"/>
                </a:solidFill>
              </a:rPr>
              <a:t>SEK.PRODI / KA.BAGIAN  =  1  SKS  / Smt</a:t>
            </a:r>
            <a:endParaRPr lang="en-US" b="1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457200" y="1676400"/>
            <a:ext cx="8456613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CARA PENULISAN NAMA FILE  :</a:t>
            </a:r>
          </a:p>
          <a:p>
            <a:endParaRPr lang="en-US" sz="2400" b="1"/>
          </a:p>
          <a:p>
            <a:r>
              <a:rPr lang="en-US" sz="2400" b="1"/>
              <a:t>NAMA FAKULTAS_NAMA DOSEN_2010_01</a:t>
            </a:r>
          </a:p>
          <a:p>
            <a:r>
              <a:rPr lang="en-US" sz="2400" b="1"/>
              <a:t>NAMA FAKULTAS_NAMA DOSEN_2010_02</a:t>
            </a:r>
            <a:endParaRPr lang="en-US" sz="2400" b="1">
              <a:sym typeface="Wingdings" pitchFamily="2" charset="2"/>
            </a:endParaRPr>
          </a:p>
          <a:p>
            <a:endParaRPr lang="en-US" sz="2400" b="1">
              <a:sym typeface="Wingdings" pitchFamily="2" charset="2"/>
            </a:endParaRPr>
          </a:p>
          <a:p>
            <a:endParaRPr lang="en-US" sz="2400" b="1">
              <a:sym typeface="Wingdings" pitchFamily="2" charset="2"/>
            </a:endParaRPr>
          </a:p>
          <a:p>
            <a:r>
              <a:rPr lang="en-US" sz="2400" b="1">
                <a:sym typeface="Wingdings" pitchFamily="2" charset="2"/>
              </a:rPr>
              <a:t>CONTOH</a:t>
            </a:r>
          </a:p>
          <a:p>
            <a:endParaRPr lang="en-US" sz="2400" b="1">
              <a:sym typeface="Wingdings" pitchFamily="2" charset="2"/>
            </a:endParaRPr>
          </a:p>
          <a:p>
            <a:r>
              <a:rPr lang="en-US" sz="2400" b="1">
                <a:sym typeface="Wingdings" pitchFamily="2" charset="2"/>
              </a:rPr>
              <a:t>FBM_BUDI HAMKA_2010_01  UTK SEMESTER GANJIL</a:t>
            </a:r>
          </a:p>
          <a:p>
            <a:r>
              <a:rPr lang="en-US" sz="2400" b="1">
                <a:sym typeface="Wingdings" pitchFamily="2" charset="2"/>
              </a:rPr>
              <a:t>FEM_BUDI HAMKA_2010_02  UTK SEMESTER GENAP</a:t>
            </a:r>
            <a:endParaRPr lang="en-US" sz="2400" b="1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9349" y="2967335"/>
            <a:ext cx="4865306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Terima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Kasih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8175"/>
          </a:xfrm>
        </p:spPr>
        <p:txBody>
          <a:bodyPr/>
          <a:lstStyle/>
          <a:p>
            <a:pPr marL="838200" indent="-838200" eaLnBrk="1" hangingPunct="1"/>
            <a:r>
              <a:rPr lang="id-ID" sz="2800" smtClean="0"/>
              <a:t>BEBAN KERJA DOSEN</a:t>
            </a:r>
            <a:endParaRPr lang="en-US" sz="28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id-ID" sz="2400" dirty="0" smtClean="0"/>
              <a:t>Tugas pendidikan dan penelitian paling sedikit sepadan dengan 9 sks yang dilaksanakan di perguruan tinggi yang bersangkutan</a:t>
            </a:r>
            <a:endParaRPr lang="en-US" sz="2400" dirty="0" smtClean="0"/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endParaRPr lang="id-ID" sz="2400" dirty="0" smtClean="0"/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id-ID" sz="2400" dirty="0" smtClean="0"/>
              <a:t>Tugas pengabdian kepada masyarakat dapat dilaksanakan melalui kegiatan pengabdian kepada masyarakat yang diselenggarakan oleh perguruan tinggi yang bersangkutan atau melalui lembaga lain sesuai dengan peraturan perundang undangan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endParaRPr lang="en-US" sz="2400" dirty="0" smtClean="0"/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id-ID" sz="2400" dirty="0" smtClean="0"/>
              <a:t>Tugas penunjang tridarma perguruan tinggi dapat diperhitungkan sks nya sesuai dengan peraturan perundang undangan 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endParaRPr lang="en-US" sz="2400" dirty="0" smtClean="0"/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id-ID" sz="2400" dirty="0" smtClean="0"/>
              <a:t>Tugas melakukan pengabdian kepada masyarakat dan tugas penunjang paling sedikit sepadan dengan 3 (tiga) sks 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endParaRPr lang="en-US" sz="2400" dirty="0" smtClean="0"/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id-ID" sz="2400" dirty="0" smtClean="0"/>
              <a:t>Tugas melaksanakan kewajiban khusus bagi profesor sekurang-kurangnya sepadan dengan 3 sks setiap tahun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29600" cy="485775"/>
          </a:xfrm>
        </p:spPr>
        <p:txBody>
          <a:bodyPr/>
          <a:lstStyle/>
          <a:p>
            <a:pPr eaLnBrk="1" hangingPunct="1"/>
            <a:r>
              <a:rPr lang="id-ID" sz="2800" smtClean="0"/>
              <a:t>BIDANG PENDIDIKAN </a:t>
            </a:r>
            <a:endParaRPr lang="en-US" sz="28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id-ID" sz="2400" dirty="0" smtClean="0"/>
              <a:t>Perkuliahan/tutorial dan menguji serta</a:t>
            </a:r>
            <a:r>
              <a:rPr lang="en-US" sz="2400" dirty="0" smtClean="0"/>
              <a:t>,</a:t>
            </a:r>
            <a:r>
              <a:rPr lang="id-ID" sz="2400" dirty="0" smtClean="0"/>
              <a:t> kegiatan pendidikan di laboratorium, praktik keguruan, praktik bengkel/studio/kebun percobaan/teknologi pengajaran;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id-ID" sz="2400" dirty="0" smtClean="0"/>
              <a:t>Membimbing seminar mahasiswa; 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id-ID" sz="2400" dirty="0" smtClean="0"/>
              <a:t>Membimbing KKN, PKN, praktik kerja lapangan (PKL); 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id-ID" sz="2400" dirty="0" smtClean="0"/>
              <a:t>Membimbing tugas akhir;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id-ID" sz="2400" dirty="0" smtClean="0"/>
              <a:t>Penguji pada ujian akhir;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id-ID" sz="2400" dirty="0" smtClean="0"/>
              <a:t>Membina kegiatan mahasiswa </a:t>
            </a:r>
            <a:endParaRPr lang="en-US" sz="2400" dirty="0" smtClean="0"/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id-ID" sz="2400" dirty="0" smtClean="0"/>
              <a:t>Mengembangkan program perkuliahan;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id-ID" sz="2400" dirty="0" smtClean="0"/>
              <a:t>Mengembangkan bahan pengajaran;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id-ID" sz="2400" dirty="0" smtClean="0"/>
              <a:t>Menyampaikan orasi ilmiah;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id-ID" sz="2400" dirty="0" smtClean="0"/>
              <a:t>Membina kegiatan mahasiswa di bidang akademik dan kemahasiswaan.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id-ID" sz="2400" dirty="0" smtClean="0"/>
              <a:t>Membimbing dosen yang lebih rendah jabatannya;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id-ID" sz="2400" dirty="0" smtClean="0"/>
              <a:t>Melaksanakan kegiatan detasering</a:t>
            </a:r>
            <a:endParaRPr lang="en-US" sz="24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2000" smtClean="0"/>
              <a:t>BIDANG PENELITIAN DAN PENGEMBANGAN KARYA ILMIAH </a:t>
            </a:r>
            <a:endParaRPr lang="en-US" sz="2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6925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id-ID" sz="2400" smtClean="0"/>
              <a:t>Menghasilkan karya penelitian;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id-ID" sz="2400" smtClean="0"/>
              <a:t>Menerjemahkan/menyadur buku ilmiah;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id-ID" sz="2400" smtClean="0"/>
              <a:t>Mengedit/menyunting karya ilmiah;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id-ID" sz="2400" smtClean="0"/>
              <a:t>Membuat rancangan dan karya teknologi;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id-ID" sz="2400" smtClean="0"/>
              <a:t>Membuat rancangan karya seni.</a:t>
            </a:r>
            <a:endParaRPr lang="en-US" sz="240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4375"/>
          </a:xfrm>
        </p:spPr>
        <p:txBody>
          <a:bodyPr/>
          <a:lstStyle/>
          <a:p>
            <a:pPr eaLnBrk="1" hangingPunct="1"/>
            <a:r>
              <a:rPr lang="en-US" sz="2400" smtClean="0"/>
              <a:t>BIDANG P</a:t>
            </a:r>
            <a:r>
              <a:rPr lang="id-ID" sz="2400" smtClean="0"/>
              <a:t>ENGABDIAN KEPADA MASYARAKAT </a:t>
            </a:r>
            <a:endParaRPr lang="en-US" sz="2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id-ID" sz="2400" smtClean="0"/>
              <a:t>Menduduki jabatan pimpinan dalam lembaga pemerintahan/pejabat  negara sehingga harus dibebaskan dari jabatan organiknya; 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id-ID" sz="2400" smtClean="0"/>
              <a:t>Melaksanakan pengembangan hasil pendidikan dan penelitian yang  dapat dimanfaatkan oleh masyarakat; 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id-ID" sz="2400" smtClean="0"/>
              <a:t>Memberi latihan/penyuluhan/penataran pada masyarakat; 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id-ID" sz="2400" smtClean="0"/>
              <a:t>Memberi pelayanan kepada masyarakat atau kegiatan lain yang menunjang pelaksanaan tugas umum pemerintah dan pembangunan; 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id-ID" sz="2400" smtClean="0"/>
              <a:t>Membuat/menulis karya pengabdian kepada masyarakat.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1975"/>
          </a:xfrm>
        </p:spPr>
        <p:txBody>
          <a:bodyPr/>
          <a:lstStyle/>
          <a:p>
            <a:pPr eaLnBrk="1" hangingPunct="1"/>
            <a:r>
              <a:rPr lang="en-US" sz="2800" smtClean="0"/>
              <a:t>BIDANG P</a:t>
            </a:r>
            <a:r>
              <a:rPr lang="id-ID" sz="2800" smtClean="0"/>
              <a:t>ENUNJANG TRIDHARMA</a:t>
            </a:r>
            <a:endParaRPr lang="en-US" sz="28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id-ID" sz="2400" smtClean="0"/>
              <a:t>Menjadi anggota dalam suatu panitia/badan pada perguruan tinggi;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id-ID" sz="2400" smtClean="0"/>
              <a:t>Menjadi anggota panitia/badan pada lembaga pemerintah;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id-ID" sz="2400" smtClean="0"/>
              <a:t>Menjadi anggota organisasi profesi;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id-ID" sz="2400" smtClean="0"/>
              <a:t>Mewakili perguruan tinggi/lembaga pemerintah duduk dalam panitia antar lembaga;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id-ID" sz="2400" smtClean="0"/>
              <a:t>Menjadi anggota delegasi nasional ke pertemuan internasional;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id-ID" sz="2400" smtClean="0"/>
              <a:t>Berperan serta aktif dalam pertemuan ilmiah;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id-ID" sz="2400" smtClean="0"/>
              <a:t>Mendapat tanda jasa/penghargaan;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id-ID" sz="2400" smtClean="0"/>
              <a:t>Menulis buku pelajaran SLTA kebawah;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id-ID" sz="2400" smtClean="0"/>
              <a:t>Mempunyai prestasi di bidang olahraga/kesenian/sosial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914400"/>
            <a:ext cx="7239000" cy="5486400"/>
          </a:xfrm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white">
          <a:xfrm>
            <a:off x="609600" y="2286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id-ID" sz="2800" b="1" kern="0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PROSEDUR EVALUASI </a:t>
            </a:r>
            <a:endParaRPr lang="en-US" sz="2800" b="1" kern="0" dirty="0">
              <a:solidFill>
                <a:srgbClr val="FEFEFE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7813"/>
            <a:ext cx="7620000" cy="636587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838200" indent="-838200" algn="ctr" eaLnBrk="1" hangingPunct="1">
              <a:defRPr/>
            </a:pPr>
            <a:r>
              <a:rPr lang="en-US" sz="3200" b="1" kern="0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BIDANG PENGAJARAN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57200" y="1143000"/>
          <a:ext cx="7924800" cy="535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669"/>
                <a:gridCol w="2277531"/>
                <a:gridCol w="838200"/>
                <a:gridCol w="609599"/>
                <a:gridCol w="864809"/>
                <a:gridCol w="1197428"/>
                <a:gridCol w="757164"/>
                <a:gridCol w="914400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Jenis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Kegiatan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Beban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Kerja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Masa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Pelaks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Tugas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Kinerja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FFFF00"/>
                          </a:solidFill>
                        </a:rPr>
                        <a:t>Bukti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FFFF00"/>
                          </a:solidFill>
                        </a:rPr>
                        <a:t>Sks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FFFF00"/>
                          </a:solidFill>
                        </a:rPr>
                        <a:t>Bukti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FFFF00"/>
                          </a:solidFill>
                        </a:rPr>
                        <a:t>Capaian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00"/>
                          </a:solidFill>
                        </a:rPr>
                        <a:t>%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FFFF00"/>
                          </a:solidFill>
                        </a:rPr>
                        <a:t>Sks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1.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Kuliah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: PENGANTAR AKUNTANSI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3 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</a:rPr>
                        <a:t>sks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=  72 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</a:rPr>
                        <a:t>Mhs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SK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Dekan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No ….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Ganjil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10/11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SK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Dekan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+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Daf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. 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Hadir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Mhs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100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2.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Kuliah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: AKUNTANSI BIAYA 2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sks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=  25  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</a:rPr>
                        <a:t>Mhs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SK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Dekan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No ….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Ganjil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10/11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SK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Dekan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+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Daf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. 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Hadir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Mhs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100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3.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Membimbing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</a:rPr>
                        <a:t>Skripsi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/ 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</a:rPr>
                        <a:t>Tugas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</a:rPr>
                        <a:t>Akhir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=  6 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</a:rPr>
                        <a:t>Mhs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Surat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Tugas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Ganjil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10/11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Lembar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Pengesahan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100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0.5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4.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Menguji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Sidang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=   4 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</a:rPr>
                        <a:t>Mhs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Surat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Tugas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Ganjil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10/11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Berita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</a:rPr>
                        <a:t>Acara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100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0.5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5.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Mengembangkan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</a:rPr>
                        <a:t>Perkuliahan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 (SAP, 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</a:rPr>
                        <a:t>Silabus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, GBPP)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Surat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Tugas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TA 10/11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RPP, GBPP,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Silabus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100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7813"/>
            <a:ext cx="7620000" cy="636587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838200" indent="-838200" algn="ctr" eaLnBrk="1" hangingPunct="1">
              <a:defRPr/>
            </a:pPr>
            <a:r>
              <a:rPr lang="en-US" sz="3200" b="1" kern="0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BIDANG PENELITIAN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09600" y="1143000"/>
          <a:ext cx="7924800" cy="419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669"/>
                <a:gridCol w="2658531"/>
                <a:gridCol w="762000"/>
                <a:gridCol w="685800"/>
                <a:gridCol w="1066800"/>
                <a:gridCol w="838200"/>
                <a:gridCol w="762000"/>
                <a:gridCol w="685800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Jenis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Kegiatan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Beban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Kerja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Masa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Pelaks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Tugas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FFFF00"/>
                          </a:solidFill>
                        </a:rPr>
                        <a:t>Kinerja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FFFF00"/>
                          </a:solidFill>
                        </a:rPr>
                        <a:t>Bukti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FFFF00"/>
                          </a:solidFill>
                        </a:rPr>
                        <a:t>Sks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FFFF00"/>
                          </a:solidFill>
                        </a:rPr>
                        <a:t>Bukti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FFFF00"/>
                          </a:solidFill>
                        </a:rPr>
                        <a:t>Capaian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00"/>
                          </a:solidFill>
                        </a:rPr>
                        <a:t>%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FFFF00"/>
                          </a:solidFill>
                        </a:rPr>
                        <a:t>Sks</a:t>
                      </a:r>
                      <a:endParaRPr lang="en-US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1.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Publikasi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 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</a:rPr>
                        <a:t>Dalam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</a:rPr>
                        <a:t>Jurnal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</a:rPr>
                        <a:t>Terakreditasi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“…..”</a:t>
                      </a:r>
                    </a:p>
                    <a:p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Surat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Tugas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2.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Publikasi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dalam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Jurnal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Tidak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Terakreditasi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 “……”</a:t>
                      </a:r>
                    </a:p>
                    <a:p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Surat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Tugas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3.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Publikasi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dalam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Seminar 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</a:rPr>
                        <a:t>Nasional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/ 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</a:rPr>
                        <a:t>Internasional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“…..”</a:t>
                      </a:r>
                    </a:p>
                    <a:p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Surat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</a:rPr>
                        <a:t>Tugas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Custom Design 1">
      <a:dk1>
        <a:srgbClr val="1D4940"/>
      </a:dk1>
      <a:lt1>
        <a:srgbClr val="FFFFFF"/>
      </a:lt1>
      <a:dk2>
        <a:srgbClr val="3F716F"/>
      </a:dk2>
      <a:lt2>
        <a:srgbClr val="C0C0C0"/>
      </a:lt2>
      <a:accent1>
        <a:srgbClr val="669E86"/>
      </a:accent1>
      <a:accent2>
        <a:srgbClr val="98C4AC"/>
      </a:accent2>
      <a:accent3>
        <a:srgbClr val="FFFFFF"/>
      </a:accent3>
      <a:accent4>
        <a:srgbClr val="173D35"/>
      </a:accent4>
      <a:accent5>
        <a:srgbClr val="B8CCC3"/>
      </a:accent5>
      <a:accent6>
        <a:srgbClr val="89B19B"/>
      </a:accent6>
      <a:hlink>
        <a:srgbClr val="8CA35F"/>
      </a:hlink>
      <a:folHlink>
        <a:srgbClr val="C1B05D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1D4940"/>
        </a:dk1>
        <a:lt1>
          <a:srgbClr val="FFFFFF"/>
        </a:lt1>
        <a:dk2>
          <a:srgbClr val="3F716F"/>
        </a:dk2>
        <a:lt2>
          <a:srgbClr val="C0C0C0"/>
        </a:lt2>
        <a:accent1>
          <a:srgbClr val="669E86"/>
        </a:accent1>
        <a:accent2>
          <a:srgbClr val="98C4AC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89B19B"/>
        </a:accent6>
        <a:hlink>
          <a:srgbClr val="8CA35F"/>
        </a:hlink>
        <a:folHlink>
          <a:srgbClr val="C1B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E5D70"/>
        </a:dk1>
        <a:lt1>
          <a:srgbClr val="FFFFFF"/>
        </a:lt1>
        <a:dk2>
          <a:srgbClr val="333300"/>
        </a:dk2>
        <a:lt2>
          <a:srgbClr val="969696"/>
        </a:lt2>
        <a:accent1>
          <a:srgbClr val="DDB905"/>
        </a:accent1>
        <a:accent2>
          <a:srgbClr val="6BA919"/>
        </a:accent2>
        <a:accent3>
          <a:srgbClr val="FFFFFF"/>
        </a:accent3>
        <a:accent4>
          <a:srgbClr val="0A4E5F"/>
        </a:accent4>
        <a:accent5>
          <a:srgbClr val="EBD9AA"/>
        </a:accent5>
        <a:accent6>
          <a:srgbClr val="609916"/>
        </a:accent6>
        <a:hlink>
          <a:srgbClr val="DA8200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93575"/>
        </a:dk1>
        <a:lt1>
          <a:srgbClr val="FFFFFF"/>
        </a:lt1>
        <a:dk2>
          <a:srgbClr val="000066"/>
        </a:dk2>
        <a:lt2>
          <a:srgbClr val="808080"/>
        </a:lt2>
        <a:accent1>
          <a:srgbClr val="4B92E1"/>
        </a:accent1>
        <a:accent2>
          <a:srgbClr val="99CCFF"/>
        </a:accent2>
        <a:accent3>
          <a:srgbClr val="FFFFFF"/>
        </a:accent3>
        <a:accent4>
          <a:srgbClr val="062C63"/>
        </a:accent4>
        <a:accent5>
          <a:srgbClr val="B1C7EE"/>
        </a:accent5>
        <a:accent6>
          <a:srgbClr val="8AB9E7"/>
        </a:accent6>
        <a:hlink>
          <a:srgbClr val="0066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476</TotalTime>
  <Words>752</Words>
  <Application>Microsoft PowerPoint</Application>
  <PresentationFormat>On-screen Show (4:3)</PresentationFormat>
  <Paragraphs>206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Theme1</vt:lpstr>
      <vt:lpstr>PEDOMAN BEBAN KERJA DOSEN  DAN EVALUASI  PELAKSANAAN TRIDHARMA PERGURUAN TINGGI  </vt:lpstr>
      <vt:lpstr>BEBAN KERJA DOSEN</vt:lpstr>
      <vt:lpstr>BIDANG PENDIDIKAN </vt:lpstr>
      <vt:lpstr>BIDANG PENELITIAN DAN PENGEMBANGAN KARYA ILMIAH </vt:lpstr>
      <vt:lpstr>BIDANG PENGABDIAN KEPADA MASYARAKAT </vt:lpstr>
      <vt:lpstr>BIDANG PENUNJANG TRIDHARMA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FAK. TEKNIK UNIV. NEGERI MALANG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WinXp</dc:creator>
  <cp:lastModifiedBy>user</cp:lastModifiedBy>
  <cp:revision>56</cp:revision>
  <dcterms:created xsi:type="dcterms:W3CDTF">2009-11-10T05:57:17Z</dcterms:created>
  <dcterms:modified xsi:type="dcterms:W3CDTF">2012-07-03T03:16:16Z</dcterms:modified>
</cp:coreProperties>
</file>